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3" r:id="rId1"/>
  </p:sldMasterIdLst>
  <p:notesMasterIdLst>
    <p:notesMasterId r:id="rId14"/>
  </p:notesMasterIdLst>
  <p:handoutMasterIdLst>
    <p:handoutMasterId r:id="rId15"/>
  </p:handoutMasterIdLst>
  <p:sldIdLst>
    <p:sldId id="256" r:id="rId2"/>
    <p:sldId id="411" r:id="rId3"/>
    <p:sldId id="422" r:id="rId4"/>
    <p:sldId id="413" r:id="rId5"/>
    <p:sldId id="414" r:id="rId6"/>
    <p:sldId id="415" r:id="rId7"/>
    <p:sldId id="416" r:id="rId8"/>
    <p:sldId id="417" r:id="rId9"/>
    <p:sldId id="418" r:id="rId10"/>
    <p:sldId id="420" r:id="rId11"/>
    <p:sldId id="419" r:id="rId12"/>
    <p:sldId id="421" r:id="rId13"/>
  </p:sldIdLst>
  <p:sldSz cx="12192000" cy="6858000"/>
  <p:notesSz cx="7315200" cy="9601200"/>
  <p:custDataLst>
    <p:tags r:id="rId1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7EE750-E6BB-4C79-8875-29F510532E7D}">
          <p14:sldIdLst>
            <p14:sldId id="256"/>
            <p14:sldId id="411"/>
            <p14:sldId id="422"/>
            <p14:sldId id="413"/>
            <p14:sldId id="414"/>
            <p14:sldId id="415"/>
            <p14:sldId id="416"/>
            <p14:sldId id="417"/>
            <p14:sldId id="418"/>
            <p14:sldId id="420"/>
            <p14:sldId id="419"/>
            <p14:sldId id="42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0393"/>
    <a:srgbClr val="BEC4C5"/>
    <a:srgbClr val="C5C5C5"/>
    <a:srgbClr val="50B4C8"/>
    <a:srgbClr val="6EA0AA"/>
    <a:srgbClr val="05E5E5"/>
    <a:srgbClr val="C198E0"/>
    <a:srgbClr val="8C82DA"/>
    <a:srgbClr val="0DD194"/>
    <a:srgbClr val="359D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85" autoAdjust="0"/>
    <p:restoredTop sz="90860" autoAdjust="0"/>
  </p:normalViewPr>
  <p:slideViewPr>
    <p:cSldViewPr snapToGrid="0">
      <p:cViewPr varScale="1">
        <p:scale>
          <a:sx n="66" d="100"/>
          <a:sy n="66" d="100"/>
        </p:scale>
        <p:origin x="696" y="6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15" d="100"/>
          <a:sy n="115" d="100"/>
        </p:scale>
        <p:origin x="120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0"/>
            <a:ext cx="3169920" cy="481727"/>
          </a:xfrm>
          <a:prstGeom prst="rect">
            <a:avLst/>
          </a:prstGeom>
        </p:spPr>
        <p:txBody>
          <a:bodyPr vert="horz" lIns="97190" tIns="48594" rIns="97190" bIns="48594" rtlCol="0"/>
          <a:lstStyle>
            <a:lvl1pPr algn="l">
              <a:defRPr sz="1300"/>
            </a:lvl1pPr>
          </a:lstStyle>
          <a:p>
            <a:endParaRPr lang="en-US"/>
          </a:p>
        </p:txBody>
      </p:sp>
      <p:sp>
        <p:nvSpPr>
          <p:cNvPr id="3" name="Date Placeholder 2"/>
          <p:cNvSpPr>
            <a:spLocks noGrp="1"/>
          </p:cNvSpPr>
          <p:nvPr>
            <p:ph type="dt" sz="quarter" idx="1"/>
          </p:nvPr>
        </p:nvSpPr>
        <p:spPr>
          <a:xfrm>
            <a:off x="4143589" y="10"/>
            <a:ext cx="3169920" cy="481727"/>
          </a:xfrm>
          <a:prstGeom prst="rect">
            <a:avLst/>
          </a:prstGeom>
        </p:spPr>
        <p:txBody>
          <a:bodyPr vert="horz" lIns="97190" tIns="48594" rIns="97190" bIns="48594" rtlCol="0"/>
          <a:lstStyle>
            <a:lvl1pPr algn="r">
              <a:defRPr sz="1300"/>
            </a:lvl1pPr>
          </a:lstStyle>
          <a:p>
            <a:fld id="{B2D01B37-6F48-484C-8F2D-D5EF996FF3FE}" type="datetimeFigureOut">
              <a:rPr lang="en-US" smtClean="0"/>
              <a:pPr/>
              <a:t>9/3/2017</a:t>
            </a:fld>
            <a:endParaRPr lang="en-US"/>
          </a:p>
        </p:txBody>
      </p:sp>
      <p:sp>
        <p:nvSpPr>
          <p:cNvPr id="4" name="Footer Placeholder 3"/>
          <p:cNvSpPr>
            <a:spLocks noGrp="1"/>
          </p:cNvSpPr>
          <p:nvPr>
            <p:ph type="ftr" sz="quarter" idx="2"/>
          </p:nvPr>
        </p:nvSpPr>
        <p:spPr>
          <a:xfrm>
            <a:off x="0" y="9119475"/>
            <a:ext cx="3169920" cy="481726"/>
          </a:xfrm>
          <a:prstGeom prst="rect">
            <a:avLst/>
          </a:prstGeom>
        </p:spPr>
        <p:txBody>
          <a:bodyPr vert="horz" lIns="97190" tIns="48594" rIns="97190" bIns="48594" rtlCol="0" anchor="b"/>
          <a:lstStyle>
            <a:lvl1pPr algn="l">
              <a:defRPr sz="1300"/>
            </a:lvl1pPr>
          </a:lstStyle>
          <a:p>
            <a:endParaRPr lang="en-US"/>
          </a:p>
        </p:txBody>
      </p:sp>
      <p:sp>
        <p:nvSpPr>
          <p:cNvPr id="5" name="Slide Number Placeholder 4"/>
          <p:cNvSpPr>
            <a:spLocks noGrp="1"/>
          </p:cNvSpPr>
          <p:nvPr>
            <p:ph type="sldNum" sz="quarter" idx="3"/>
          </p:nvPr>
        </p:nvSpPr>
        <p:spPr>
          <a:xfrm>
            <a:off x="4143589" y="9119475"/>
            <a:ext cx="3169920" cy="481726"/>
          </a:xfrm>
          <a:prstGeom prst="rect">
            <a:avLst/>
          </a:prstGeom>
        </p:spPr>
        <p:txBody>
          <a:bodyPr vert="horz" lIns="97190" tIns="48594" rIns="97190" bIns="48594" rtlCol="0" anchor="b"/>
          <a:lstStyle>
            <a:lvl1pPr algn="r">
              <a:defRPr sz="1300"/>
            </a:lvl1pPr>
          </a:lstStyle>
          <a:p>
            <a:fld id="{4CC1BE2C-5410-44E6-8A7D-54CB9656325F}" type="slidenum">
              <a:rPr lang="en-US" smtClean="0"/>
              <a:pPr/>
              <a:t>‹#›</a:t>
            </a:fld>
            <a:endParaRPr lang="en-US"/>
          </a:p>
        </p:txBody>
      </p:sp>
    </p:spTree>
    <p:extLst>
      <p:ext uri="{BB962C8B-B14F-4D97-AF65-F5344CB8AC3E}">
        <p14:creationId xmlns:p14="http://schemas.microsoft.com/office/powerpoint/2010/main" val="23606653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0"/>
            <a:ext cx="3169920" cy="481727"/>
          </a:xfrm>
          <a:prstGeom prst="rect">
            <a:avLst/>
          </a:prstGeom>
        </p:spPr>
        <p:txBody>
          <a:bodyPr vert="horz" lIns="97190" tIns="48594" rIns="97190" bIns="48594" rtlCol="0"/>
          <a:lstStyle>
            <a:lvl1pPr algn="l">
              <a:defRPr sz="1300"/>
            </a:lvl1pPr>
          </a:lstStyle>
          <a:p>
            <a:endParaRPr lang="en-US"/>
          </a:p>
        </p:txBody>
      </p:sp>
      <p:sp>
        <p:nvSpPr>
          <p:cNvPr id="3" name="Date Placeholder 2"/>
          <p:cNvSpPr>
            <a:spLocks noGrp="1"/>
          </p:cNvSpPr>
          <p:nvPr>
            <p:ph type="dt" idx="1"/>
          </p:nvPr>
        </p:nvSpPr>
        <p:spPr>
          <a:xfrm>
            <a:off x="4143589" y="10"/>
            <a:ext cx="3169920" cy="481727"/>
          </a:xfrm>
          <a:prstGeom prst="rect">
            <a:avLst/>
          </a:prstGeom>
        </p:spPr>
        <p:txBody>
          <a:bodyPr vert="horz" lIns="97190" tIns="48594" rIns="97190" bIns="48594" rtlCol="0"/>
          <a:lstStyle>
            <a:lvl1pPr algn="r">
              <a:defRPr sz="1300"/>
            </a:lvl1pPr>
          </a:lstStyle>
          <a:p>
            <a:fld id="{8AD6D28F-5746-41A7-9618-43D2F8D9430D}" type="datetimeFigureOut">
              <a:rPr lang="en-US" smtClean="0"/>
              <a:pPr/>
              <a:t>9/3/2017</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7190" tIns="48594" rIns="97190" bIns="48594" rtlCol="0" anchor="ctr"/>
          <a:lstStyle/>
          <a:p>
            <a:endParaRPr lang="en-US"/>
          </a:p>
        </p:txBody>
      </p:sp>
      <p:sp>
        <p:nvSpPr>
          <p:cNvPr id="5" name="Notes Placeholder 4"/>
          <p:cNvSpPr>
            <a:spLocks noGrp="1"/>
          </p:cNvSpPr>
          <p:nvPr>
            <p:ph type="body" sz="quarter" idx="3"/>
          </p:nvPr>
        </p:nvSpPr>
        <p:spPr>
          <a:xfrm>
            <a:off x="731520" y="4620577"/>
            <a:ext cx="5852160" cy="3780475"/>
          </a:xfrm>
          <a:prstGeom prst="rect">
            <a:avLst/>
          </a:prstGeom>
        </p:spPr>
        <p:txBody>
          <a:bodyPr vert="horz" lIns="97190" tIns="48594" rIns="97190" bIns="4859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7190" tIns="48594" rIns="97190" bIns="48594" rtlCol="0" anchor="b"/>
          <a:lstStyle>
            <a:lvl1pPr algn="l">
              <a:defRPr sz="1300"/>
            </a:lvl1pPr>
          </a:lstStyle>
          <a:p>
            <a:endParaRPr lang="en-US"/>
          </a:p>
        </p:txBody>
      </p:sp>
      <p:sp>
        <p:nvSpPr>
          <p:cNvPr id="7" name="Slide Number Placeholder 6"/>
          <p:cNvSpPr>
            <a:spLocks noGrp="1"/>
          </p:cNvSpPr>
          <p:nvPr>
            <p:ph type="sldNum" sz="quarter" idx="5"/>
          </p:nvPr>
        </p:nvSpPr>
        <p:spPr>
          <a:xfrm>
            <a:off x="4143589" y="9119475"/>
            <a:ext cx="3169920" cy="481726"/>
          </a:xfrm>
          <a:prstGeom prst="rect">
            <a:avLst/>
          </a:prstGeom>
        </p:spPr>
        <p:txBody>
          <a:bodyPr vert="horz" lIns="97190" tIns="48594" rIns="97190" bIns="48594" rtlCol="0" anchor="b"/>
          <a:lstStyle>
            <a:lvl1pPr algn="r">
              <a:defRPr sz="1300"/>
            </a:lvl1pPr>
          </a:lstStyle>
          <a:p>
            <a:fld id="{73563819-03F9-4214-AC09-C4E5F62ADA45}" type="slidenum">
              <a:rPr lang="en-US" smtClean="0"/>
              <a:pPr/>
              <a:t>‹#›</a:t>
            </a:fld>
            <a:endParaRPr lang="en-US"/>
          </a:p>
        </p:txBody>
      </p:sp>
    </p:spTree>
    <p:extLst>
      <p:ext uri="{BB962C8B-B14F-4D97-AF65-F5344CB8AC3E}">
        <p14:creationId xmlns:p14="http://schemas.microsoft.com/office/powerpoint/2010/main" val="2666338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563819-03F9-4214-AC09-C4E5F62ADA45}" type="slidenum">
              <a:rPr lang="en-US" smtClean="0"/>
              <a:pPr/>
              <a:t>1</a:t>
            </a:fld>
            <a:endParaRPr lang="en-US"/>
          </a:p>
        </p:txBody>
      </p:sp>
    </p:spTree>
    <p:extLst>
      <p:ext uri="{BB962C8B-B14F-4D97-AF65-F5344CB8AC3E}">
        <p14:creationId xmlns:p14="http://schemas.microsoft.com/office/powerpoint/2010/main" val="190788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563819-03F9-4214-AC09-C4E5F62ADA45}" type="slidenum">
              <a:rPr lang="en-US" smtClean="0"/>
              <a:pPr/>
              <a:t>11</a:t>
            </a:fld>
            <a:endParaRPr lang="en-US"/>
          </a:p>
        </p:txBody>
      </p:sp>
    </p:spTree>
    <p:extLst>
      <p:ext uri="{BB962C8B-B14F-4D97-AF65-F5344CB8AC3E}">
        <p14:creationId xmlns:p14="http://schemas.microsoft.com/office/powerpoint/2010/main" val="2896685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563819-03F9-4214-AC09-C4E5F62ADA45}" type="slidenum">
              <a:rPr lang="en-US" smtClean="0"/>
              <a:pPr/>
              <a:t>12</a:t>
            </a:fld>
            <a:endParaRPr lang="en-US"/>
          </a:p>
        </p:txBody>
      </p:sp>
    </p:spTree>
    <p:extLst>
      <p:ext uri="{BB962C8B-B14F-4D97-AF65-F5344CB8AC3E}">
        <p14:creationId xmlns:p14="http://schemas.microsoft.com/office/powerpoint/2010/main" val="2254022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563819-03F9-4214-AC09-C4E5F62ADA45}" type="slidenum">
              <a:rPr lang="en-US" smtClean="0"/>
              <a:pPr/>
              <a:t>3</a:t>
            </a:fld>
            <a:endParaRPr lang="en-US"/>
          </a:p>
        </p:txBody>
      </p:sp>
    </p:spTree>
    <p:extLst>
      <p:ext uri="{BB962C8B-B14F-4D97-AF65-F5344CB8AC3E}">
        <p14:creationId xmlns:p14="http://schemas.microsoft.com/office/powerpoint/2010/main" val="1577422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563819-03F9-4214-AC09-C4E5F62ADA45}" type="slidenum">
              <a:rPr lang="en-US" smtClean="0"/>
              <a:pPr/>
              <a:t>4</a:t>
            </a:fld>
            <a:endParaRPr lang="en-US"/>
          </a:p>
        </p:txBody>
      </p:sp>
    </p:spTree>
    <p:extLst>
      <p:ext uri="{BB962C8B-B14F-4D97-AF65-F5344CB8AC3E}">
        <p14:creationId xmlns:p14="http://schemas.microsoft.com/office/powerpoint/2010/main" val="2025188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563819-03F9-4214-AC09-C4E5F62ADA45}" type="slidenum">
              <a:rPr lang="en-US" smtClean="0"/>
              <a:pPr/>
              <a:t>5</a:t>
            </a:fld>
            <a:endParaRPr lang="en-US"/>
          </a:p>
        </p:txBody>
      </p:sp>
    </p:spTree>
    <p:extLst>
      <p:ext uri="{BB962C8B-B14F-4D97-AF65-F5344CB8AC3E}">
        <p14:creationId xmlns:p14="http://schemas.microsoft.com/office/powerpoint/2010/main" val="3828704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563819-03F9-4214-AC09-C4E5F62ADA45}" type="slidenum">
              <a:rPr lang="en-US" smtClean="0"/>
              <a:pPr/>
              <a:t>6</a:t>
            </a:fld>
            <a:endParaRPr lang="en-US"/>
          </a:p>
        </p:txBody>
      </p:sp>
    </p:spTree>
    <p:extLst>
      <p:ext uri="{BB962C8B-B14F-4D97-AF65-F5344CB8AC3E}">
        <p14:creationId xmlns:p14="http://schemas.microsoft.com/office/powerpoint/2010/main" val="1519394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563819-03F9-4214-AC09-C4E5F62ADA45}" type="slidenum">
              <a:rPr lang="en-US" smtClean="0"/>
              <a:pPr/>
              <a:t>7</a:t>
            </a:fld>
            <a:endParaRPr lang="en-US"/>
          </a:p>
        </p:txBody>
      </p:sp>
    </p:spTree>
    <p:extLst>
      <p:ext uri="{BB962C8B-B14F-4D97-AF65-F5344CB8AC3E}">
        <p14:creationId xmlns:p14="http://schemas.microsoft.com/office/powerpoint/2010/main" val="4003520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563819-03F9-4214-AC09-C4E5F62ADA45}" type="slidenum">
              <a:rPr lang="en-US" smtClean="0"/>
              <a:pPr/>
              <a:t>8</a:t>
            </a:fld>
            <a:endParaRPr lang="en-US"/>
          </a:p>
        </p:txBody>
      </p:sp>
    </p:spTree>
    <p:extLst>
      <p:ext uri="{BB962C8B-B14F-4D97-AF65-F5344CB8AC3E}">
        <p14:creationId xmlns:p14="http://schemas.microsoft.com/office/powerpoint/2010/main" val="3683702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563819-03F9-4214-AC09-C4E5F62ADA45}" type="slidenum">
              <a:rPr lang="en-US" smtClean="0"/>
              <a:pPr/>
              <a:t>9</a:t>
            </a:fld>
            <a:endParaRPr lang="en-US"/>
          </a:p>
        </p:txBody>
      </p:sp>
    </p:spTree>
    <p:extLst>
      <p:ext uri="{BB962C8B-B14F-4D97-AF65-F5344CB8AC3E}">
        <p14:creationId xmlns:p14="http://schemas.microsoft.com/office/powerpoint/2010/main" val="1781772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563819-03F9-4214-AC09-C4E5F62ADA45}" type="slidenum">
              <a:rPr lang="en-US" smtClean="0"/>
              <a:pPr/>
              <a:t>10</a:t>
            </a:fld>
            <a:endParaRPr lang="en-US"/>
          </a:p>
        </p:txBody>
      </p:sp>
    </p:spTree>
    <p:extLst>
      <p:ext uri="{BB962C8B-B14F-4D97-AF65-F5344CB8AC3E}">
        <p14:creationId xmlns:p14="http://schemas.microsoft.com/office/powerpoint/2010/main" val="3140992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6371B5D3-D57D-4CAB-AB17-DCC55ECFF9E3}" type="datetime1">
              <a:rPr lang="en-US" smtClean="0"/>
              <a:t>9/3/2017</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99650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ACC40-FBD6-4BB4-9D12-D61968AC64F5}" type="datetime1">
              <a:rPr lang="en-US" smtClean="0"/>
              <a:t>9/3/2017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6866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50B9EA-A298-476D-9F44-DC7FA0C77F6D}" type="datetime1">
              <a:rPr lang="en-US" smtClean="0"/>
              <a:t>9/3/2017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8356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CA2FBD-D568-485E-B674-F4FEDD0B660A}" type="datetime1">
              <a:rPr lang="en-US" smtClean="0"/>
              <a:t>9/3/2017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025052" y="6209607"/>
            <a:ext cx="1263470" cy="714709"/>
          </a:xfrm>
        </p:spPr>
        <p:txBody>
          <a:bodyPr/>
          <a:lstStyle>
            <a:lvl1pPr>
              <a:defRPr sz="3200" b="1"/>
            </a:lvl1pPr>
          </a:lstStyle>
          <a:p>
            <a:fld id="{D57F1E4F-1CFF-5643-939E-217C01CDF565}" type="slidenum">
              <a:rPr lang="en-US" smtClean="0"/>
              <a:pPr/>
              <a:t>‹#›</a:t>
            </a:fld>
            <a:r>
              <a:rPr lang="en-US" dirty="0"/>
              <a:t>/39</a:t>
            </a:r>
          </a:p>
        </p:txBody>
      </p:sp>
    </p:spTree>
    <p:extLst>
      <p:ext uri="{BB962C8B-B14F-4D97-AF65-F5344CB8AC3E}">
        <p14:creationId xmlns:p14="http://schemas.microsoft.com/office/powerpoint/2010/main" val="128389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8D38F2-0C0D-412E-88AD-82764E4A8381}" type="datetime1">
              <a:rPr lang="en-US" smtClean="0"/>
              <a:t>9/3/2017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65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02147F-C1C1-41FF-858B-C117465C1A0C}" type="datetime1">
              <a:rPr lang="en-US" smtClean="0"/>
              <a:t>9/3/2017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5509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EDE343-55DA-43CC-99CC-1F94E0F7E4FD}" type="datetime1">
              <a:rPr lang="en-US" smtClean="0"/>
              <a:t>9/3/2017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6910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4FB232-2657-4EB6-9259-4A60B68EE3EE}" type="datetime1">
              <a:rPr lang="en-US" smtClean="0"/>
              <a:t>9/3/2017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0217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8CF9AD-42C5-4A07-A65F-A4A070D71C8B}" type="datetime1">
              <a:rPr lang="en-US" smtClean="0"/>
              <a:t>9/3/2017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6983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6F7A447E-ED96-4A1D-8DCA-5DEEA0033602}" type="datetime1">
              <a:rPr lang="en-US" smtClean="0"/>
              <a:t>9/3/2017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0236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72331E9C-6BAF-44E6-8821-984C38B6A2CE}" type="datetime1">
              <a:rPr lang="en-US" smtClean="0"/>
              <a:t>9/3/2017</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299344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7740C80-8928-4B79-9311-AE1AB8A6DB1E}" type="datetime1">
              <a:rPr lang="en-US" smtClean="0"/>
              <a:t>9/3/2017</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1AC17D74-D243-46A2-A33F-07A3228D01A8}" type="slidenum">
              <a:rPr lang="en-US" smtClean="0"/>
              <a:pPr/>
              <a:t>‹#›</a:t>
            </a:fld>
            <a:endParaRPr lang="en-US" dirty="0"/>
          </a:p>
        </p:txBody>
      </p:sp>
    </p:spTree>
    <p:extLst>
      <p:ext uri="{BB962C8B-B14F-4D97-AF65-F5344CB8AC3E}">
        <p14:creationId xmlns:p14="http://schemas.microsoft.com/office/powerpoint/2010/main" val="2153572476"/>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hf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2.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1036563" cy="2973631"/>
          </a:xfrm>
        </p:spPr>
        <p:txBody>
          <a:bodyPr/>
          <a:lstStyle/>
          <a:p>
            <a:r>
              <a:rPr lang="en-US" sz="6000" b="1" dirty="0">
                <a:solidFill>
                  <a:schemeClr val="tx1"/>
                </a:solidFill>
                <a:effectLst>
                  <a:outerShdw blurRad="38100" dist="38100" dir="2700000" algn="tl">
                    <a:srgbClr val="000000">
                      <a:alpha val="43137"/>
                    </a:srgbClr>
                  </a:outerShdw>
                </a:effectLst>
              </a:rPr>
              <a:t>Rank Persistence: Assessing the Temporal Performance of Real-World Person Re-Identification</a:t>
            </a:r>
          </a:p>
        </p:txBody>
      </p:sp>
      <p:sp>
        <p:nvSpPr>
          <p:cNvPr id="3" name="Subtitle 2"/>
          <p:cNvSpPr>
            <a:spLocks noGrp="1"/>
          </p:cNvSpPr>
          <p:nvPr>
            <p:ph type="subTitle" idx="1"/>
          </p:nvPr>
        </p:nvSpPr>
        <p:spPr>
          <a:xfrm>
            <a:off x="667513" y="3970421"/>
            <a:ext cx="9228201" cy="1628275"/>
          </a:xfrm>
        </p:spPr>
        <p:txBody>
          <a:bodyPr>
            <a:normAutofit/>
          </a:bodyPr>
          <a:lstStyle/>
          <a:p>
            <a:endParaRPr lang="en-US" dirty="0">
              <a:solidFill>
                <a:schemeClr val="tx1"/>
              </a:solidFill>
            </a:endParaRPr>
          </a:p>
          <a:p>
            <a:r>
              <a:rPr lang="en-US" b="1" dirty="0">
                <a:solidFill>
                  <a:schemeClr val="tx1"/>
                </a:solidFill>
              </a:rPr>
              <a:t>Srikrishna Karanam, Eric Lam, and Rich Radke</a:t>
            </a:r>
          </a:p>
        </p:txBody>
      </p:sp>
      <p:sp>
        <p:nvSpPr>
          <p:cNvPr id="6" name="Slide Number Placeholder 5"/>
          <p:cNvSpPr>
            <a:spLocks noGrp="1"/>
          </p:cNvSpPr>
          <p:nvPr>
            <p:ph type="sldNum" sz="quarter" idx="12"/>
          </p:nvPr>
        </p:nvSpPr>
        <p:spPr/>
        <p:txBody>
          <a:bodyPr/>
          <a:lstStyle/>
          <a:p>
            <a:fld id="{D57F1E4F-1CFF-5643-939E-217C01CDF565}" type="slidenum">
              <a:rPr lang="en-US" smtClean="0"/>
              <a:pPr/>
              <a:t>1</a:t>
            </a:fld>
            <a:endParaRPr lang="en-US" dirty="0"/>
          </a:p>
        </p:txBody>
      </p:sp>
      <p:sp>
        <p:nvSpPr>
          <p:cNvPr id="7" name="TextBox 6"/>
          <p:cNvSpPr txBox="1"/>
          <p:nvPr/>
        </p:nvSpPr>
        <p:spPr>
          <a:xfrm>
            <a:off x="90535" y="6221543"/>
            <a:ext cx="12101465" cy="430887"/>
          </a:xfrm>
          <a:prstGeom prst="rect">
            <a:avLst/>
          </a:prstGeom>
          <a:noFill/>
        </p:spPr>
        <p:txBody>
          <a:bodyPr wrap="square" rtlCol="0">
            <a:spAutoFit/>
          </a:bodyPr>
          <a:lstStyle/>
          <a:p>
            <a:r>
              <a:rPr lang="en-US" sz="1100" dirty="0"/>
              <a:t>This material is based upon work supported by the U.S. Department of Homeland Security under Award Number 2013- ST-061-ED0001. The views and conclusions contained in this document are those of the authors and should not be interpreted as necessarily representing the official policies, either expressed or implied, of the U.S. Department of Homeland Security.</a:t>
            </a:r>
          </a:p>
        </p:txBody>
      </p:sp>
    </p:spTree>
    <p:extLst>
      <p:ext uri="{BB962C8B-B14F-4D97-AF65-F5344CB8AC3E}">
        <p14:creationId xmlns:p14="http://schemas.microsoft.com/office/powerpoint/2010/main" val="3728602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473" y="267078"/>
            <a:ext cx="10772775" cy="638086"/>
          </a:xfrm>
        </p:spPr>
        <p:txBody>
          <a:bodyPr>
            <a:normAutofit fontScale="90000"/>
          </a:bodyPr>
          <a:lstStyle/>
          <a:p>
            <a:r>
              <a:rPr lang="en-US" sz="4800" dirty="0"/>
              <a:t>Using RPC to Compare Algorithms</a:t>
            </a:r>
          </a:p>
        </p:txBody>
      </p:sp>
      <p:sp>
        <p:nvSpPr>
          <p:cNvPr id="9" name="TextBox 8">
            <a:extLst>
              <a:ext uri="{FF2B5EF4-FFF2-40B4-BE49-F238E27FC236}">
                <a16:creationId xmlns:a16="http://schemas.microsoft.com/office/drawing/2014/main" id="{CA991BAE-4EC7-47CE-9683-BC8D4DA721FF}"/>
              </a:ext>
            </a:extLst>
          </p:cNvPr>
          <p:cNvSpPr txBox="1"/>
          <p:nvPr/>
        </p:nvSpPr>
        <p:spPr>
          <a:xfrm>
            <a:off x="6520872" y="2358088"/>
            <a:ext cx="5227783" cy="3046988"/>
          </a:xfrm>
          <a:prstGeom prst="rect">
            <a:avLst/>
          </a:prstGeom>
          <a:noFill/>
        </p:spPr>
        <p:txBody>
          <a:bodyPr wrap="square" rtlCol="0">
            <a:spAutoFit/>
          </a:bodyPr>
          <a:lstStyle/>
          <a:p>
            <a:pPr marL="285750" indent="-285750">
              <a:buFont typeface="Wingdings" panose="05000000000000000000" pitchFamily="2" charset="2"/>
              <a:buChar char="§"/>
            </a:pPr>
            <a:r>
              <a:rPr lang="en-US" sz="2400" dirty="0"/>
              <a:t>Can be used to directly compare algorithms’ temporal performance</a:t>
            </a:r>
          </a:p>
          <a:p>
            <a:endParaRPr lang="en-US" sz="2400" dirty="0"/>
          </a:p>
          <a:p>
            <a:pPr marL="285750" indent="-285750">
              <a:buFont typeface="Wingdings" panose="05000000000000000000" pitchFamily="2" charset="2"/>
              <a:buChar char="§"/>
            </a:pPr>
            <a:r>
              <a:rPr lang="en-US" sz="2400" dirty="0"/>
              <a:t>Fix a certain rank, and plot curves</a:t>
            </a:r>
          </a:p>
          <a:p>
            <a:pPr marL="285750" indent="-285750">
              <a:buFont typeface="Wingdings" panose="05000000000000000000" pitchFamily="2" charset="2"/>
              <a:buChar char="§"/>
            </a:pPr>
            <a:endParaRPr lang="en-US" sz="2400" dirty="0"/>
          </a:p>
          <a:p>
            <a:pPr marL="285750" indent="-285750">
              <a:buFont typeface="Wingdings" panose="05000000000000000000" pitchFamily="2" charset="2"/>
              <a:buChar char="§"/>
            </a:pPr>
            <a:r>
              <a:rPr lang="en-US" sz="2400" dirty="0"/>
              <a:t>Can help users make informed choices before algorithm deployment in the real world</a:t>
            </a:r>
          </a:p>
        </p:txBody>
      </p:sp>
      <p:pic>
        <p:nvPicPr>
          <p:cNvPr id="4" name="Picture 3">
            <a:extLst>
              <a:ext uri="{FF2B5EF4-FFF2-40B4-BE49-F238E27FC236}">
                <a16:creationId xmlns:a16="http://schemas.microsoft.com/office/drawing/2014/main" id="{A0FDA94C-9A64-46B2-8295-20E4DED995CE}"/>
              </a:ext>
            </a:extLst>
          </p:cNvPr>
          <p:cNvPicPr>
            <a:picLocks noChangeAspect="1"/>
          </p:cNvPicPr>
          <p:nvPr/>
        </p:nvPicPr>
        <p:blipFill>
          <a:blip r:embed="rId3"/>
          <a:stretch>
            <a:fillRect/>
          </a:stretch>
        </p:blipFill>
        <p:spPr>
          <a:xfrm>
            <a:off x="389703" y="905164"/>
            <a:ext cx="5768917" cy="5952836"/>
          </a:xfrm>
          <a:prstGeom prst="rect">
            <a:avLst/>
          </a:prstGeom>
        </p:spPr>
      </p:pic>
    </p:spTree>
    <p:extLst>
      <p:ext uri="{BB962C8B-B14F-4D97-AF65-F5344CB8AC3E}">
        <p14:creationId xmlns:p14="http://schemas.microsoft.com/office/powerpoint/2010/main" val="483739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473" y="267078"/>
            <a:ext cx="10772775" cy="638086"/>
          </a:xfrm>
        </p:spPr>
        <p:txBody>
          <a:bodyPr>
            <a:normAutofit fontScale="90000"/>
          </a:bodyPr>
          <a:lstStyle/>
          <a:p>
            <a:r>
              <a:rPr lang="en-US" sz="4800" dirty="0"/>
              <a:t>Discussion and future experiments</a:t>
            </a:r>
          </a:p>
        </p:txBody>
      </p:sp>
      <p:pic>
        <p:nvPicPr>
          <p:cNvPr id="3" name="Picture 2">
            <a:extLst>
              <a:ext uri="{FF2B5EF4-FFF2-40B4-BE49-F238E27FC236}">
                <a16:creationId xmlns:a16="http://schemas.microsoft.com/office/drawing/2014/main" id="{602F7F6F-62C4-41C2-B5B7-065EBEBDA9A9}"/>
              </a:ext>
            </a:extLst>
          </p:cNvPr>
          <p:cNvPicPr>
            <a:picLocks noChangeAspect="1"/>
          </p:cNvPicPr>
          <p:nvPr/>
        </p:nvPicPr>
        <p:blipFill>
          <a:blip r:embed="rId3"/>
          <a:stretch>
            <a:fillRect/>
          </a:stretch>
        </p:blipFill>
        <p:spPr>
          <a:xfrm>
            <a:off x="5225143" y="1058482"/>
            <a:ext cx="6843855" cy="5042685"/>
          </a:xfrm>
          <a:prstGeom prst="rect">
            <a:avLst/>
          </a:prstGeom>
        </p:spPr>
      </p:pic>
      <p:sp>
        <p:nvSpPr>
          <p:cNvPr id="4" name="TextBox 3">
            <a:extLst>
              <a:ext uri="{FF2B5EF4-FFF2-40B4-BE49-F238E27FC236}">
                <a16:creationId xmlns:a16="http://schemas.microsoft.com/office/drawing/2014/main" id="{C6F0E5C2-0247-46E8-A4AD-57D158CE2D44}"/>
              </a:ext>
            </a:extLst>
          </p:cNvPr>
          <p:cNvSpPr txBox="1"/>
          <p:nvPr/>
        </p:nvSpPr>
        <p:spPr>
          <a:xfrm>
            <a:off x="0" y="905164"/>
            <a:ext cx="5480854" cy="4893647"/>
          </a:xfrm>
          <a:prstGeom prst="rect">
            <a:avLst/>
          </a:prstGeom>
          <a:noFill/>
        </p:spPr>
        <p:txBody>
          <a:bodyPr wrap="square" rtlCol="0">
            <a:spAutoFit/>
          </a:bodyPr>
          <a:lstStyle/>
          <a:p>
            <a:pPr marL="285750" indent="-285750">
              <a:buFont typeface="Wingdings" panose="05000000000000000000" pitchFamily="2" charset="2"/>
              <a:buChar char="§"/>
            </a:pPr>
            <a:r>
              <a:rPr lang="en-US" sz="2400" dirty="0"/>
              <a:t>A new evaluation metric for real-world re-id: The Rank Persistence Curve (RPC)</a:t>
            </a:r>
          </a:p>
          <a:p>
            <a:pPr marL="285750" indent="-285750">
              <a:buFont typeface="Wingdings" panose="05000000000000000000" pitchFamily="2" charset="2"/>
              <a:buChar char="§"/>
            </a:pPr>
            <a:r>
              <a:rPr lang="en-US" sz="2400" dirty="0"/>
              <a:t>Problem: not enough re-id actors/appearances</a:t>
            </a:r>
          </a:p>
          <a:p>
            <a:pPr marL="742950" lvl="1" indent="-285750">
              <a:buFont typeface="Wingdings" panose="05000000000000000000" pitchFamily="2" charset="2"/>
              <a:buChar char="§"/>
            </a:pPr>
            <a:r>
              <a:rPr lang="en-US" sz="2400" dirty="0"/>
              <a:t>Existing datasets (MARS, </a:t>
            </a:r>
            <a:r>
              <a:rPr lang="en-US" sz="2400" dirty="0" err="1"/>
              <a:t>iLIDS</a:t>
            </a:r>
            <a:r>
              <a:rPr lang="en-US" sz="2400" dirty="0"/>
              <a:t>-VID, </a:t>
            </a:r>
            <a:r>
              <a:rPr lang="en-US" sz="2400" dirty="0" err="1"/>
              <a:t>etc</a:t>
            </a:r>
            <a:r>
              <a:rPr lang="en-US" sz="2400" dirty="0"/>
              <a:t>) can be repurposed but suboptimal</a:t>
            </a:r>
          </a:p>
          <a:p>
            <a:pPr marL="285750" indent="-285750">
              <a:buFont typeface="Wingdings" panose="05000000000000000000" pitchFamily="2" charset="2"/>
              <a:buChar char="§"/>
            </a:pPr>
            <a:r>
              <a:rPr lang="en-US" sz="2400" dirty="0"/>
              <a:t>New outdoor experiment with 12 cameras, many re-id actors, and annotated re-appearances (planned for later this month)</a:t>
            </a:r>
          </a:p>
          <a:p>
            <a:pPr marL="285750" indent="-285750">
              <a:buFont typeface="Wingdings" panose="05000000000000000000" pitchFamily="2" charset="2"/>
              <a:buChar char="§"/>
            </a:pPr>
            <a:r>
              <a:rPr lang="en-US" sz="2400" dirty="0"/>
              <a:t>Will integrate with our systematic evaluation and benchmark for re-id: </a:t>
            </a:r>
          </a:p>
        </p:txBody>
      </p:sp>
      <p:sp>
        <p:nvSpPr>
          <p:cNvPr id="5" name="TextBox 4">
            <a:extLst>
              <a:ext uri="{FF2B5EF4-FFF2-40B4-BE49-F238E27FC236}">
                <a16:creationId xmlns:a16="http://schemas.microsoft.com/office/drawing/2014/main" id="{941B2B3A-500E-4965-89F5-ACCB386ECFEF}"/>
              </a:ext>
            </a:extLst>
          </p:cNvPr>
          <p:cNvSpPr txBox="1"/>
          <p:nvPr/>
        </p:nvSpPr>
        <p:spPr>
          <a:xfrm>
            <a:off x="0" y="5798811"/>
            <a:ext cx="12337143" cy="807913"/>
          </a:xfrm>
          <a:prstGeom prst="rect">
            <a:avLst/>
          </a:prstGeom>
          <a:noFill/>
        </p:spPr>
        <p:txBody>
          <a:bodyPr wrap="square" rtlCol="0">
            <a:spAutoFit/>
          </a:bodyPr>
          <a:lstStyle/>
          <a:p>
            <a:r>
              <a:rPr lang="en-US" sz="2800" b="1" dirty="0"/>
              <a:t>https://arxiv.org/abs/1605.09653</a:t>
            </a:r>
          </a:p>
          <a:p>
            <a:r>
              <a:rPr lang="en-US" sz="1850" dirty="0"/>
              <a:t>S. Karanam, M. Gou et al., A Systematic Evaluation and Benchmark for Person Re-Identification: Features, Metrics, and Datasets</a:t>
            </a:r>
          </a:p>
        </p:txBody>
      </p:sp>
    </p:spTree>
    <p:extLst>
      <p:ext uri="{BB962C8B-B14F-4D97-AF65-F5344CB8AC3E}">
        <p14:creationId xmlns:p14="http://schemas.microsoft.com/office/powerpoint/2010/main" val="1827099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473" y="267078"/>
            <a:ext cx="10772775" cy="638086"/>
          </a:xfrm>
        </p:spPr>
        <p:txBody>
          <a:bodyPr>
            <a:normAutofit fontScale="90000"/>
          </a:bodyPr>
          <a:lstStyle/>
          <a:p>
            <a:r>
              <a:rPr lang="en-US" sz="4800" dirty="0"/>
              <a:t>Thanks to many people…</a:t>
            </a:r>
          </a:p>
        </p:txBody>
      </p:sp>
      <p:sp>
        <p:nvSpPr>
          <p:cNvPr id="8" name="Content Placeholder 7">
            <a:extLst>
              <a:ext uri="{FF2B5EF4-FFF2-40B4-BE49-F238E27FC236}">
                <a16:creationId xmlns:a16="http://schemas.microsoft.com/office/drawing/2014/main" id="{2E1E81D3-D723-4347-9940-38AFE272D0C9}"/>
              </a:ext>
            </a:extLst>
          </p:cNvPr>
          <p:cNvSpPr>
            <a:spLocks noGrp="1"/>
          </p:cNvSpPr>
          <p:nvPr>
            <p:ph idx="1"/>
          </p:nvPr>
        </p:nvSpPr>
        <p:spPr>
          <a:xfrm>
            <a:off x="662142" y="1358537"/>
            <a:ext cx="10753725" cy="3766185"/>
          </a:xfrm>
        </p:spPr>
        <p:txBody>
          <a:bodyPr>
            <a:normAutofit fontScale="85000" lnSpcReduction="20000"/>
          </a:bodyPr>
          <a:lstStyle/>
          <a:p>
            <a:pPr>
              <a:buFont typeface="Wingdings" panose="05000000000000000000" pitchFamily="2" charset="2"/>
              <a:buChar char="§"/>
            </a:pPr>
            <a:r>
              <a:rPr lang="en-US" sz="2800" b="1" dirty="0"/>
              <a:t> Cleveland and GCRTA</a:t>
            </a:r>
          </a:p>
          <a:p>
            <a:pPr marL="0" lvl="2" indent="0">
              <a:buNone/>
            </a:pPr>
            <a:r>
              <a:rPr lang="en-US" sz="2100" dirty="0"/>
              <a:t>    Michael Young, John Joyce, Hans </a:t>
            </a:r>
            <a:r>
              <a:rPr lang="en-US" sz="2100" dirty="0" err="1"/>
              <a:t>Weekley</a:t>
            </a:r>
            <a:r>
              <a:rPr lang="en-US" sz="2100" dirty="0"/>
              <a:t>, Ed </a:t>
            </a:r>
            <a:r>
              <a:rPr lang="en-US" sz="2100" dirty="0" err="1"/>
              <a:t>Hertelendy</a:t>
            </a:r>
            <a:r>
              <a:rPr lang="en-US" sz="2100" dirty="0"/>
              <a:t>, Don </a:t>
            </a:r>
            <a:r>
              <a:rPr lang="en-US" sz="2100" dirty="0" err="1"/>
              <a:t>Kemer</a:t>
            </a:r>
            <a:r>
              <a:rPr lang="en-US" sz="2100" dirty="0"/>
              <a:t>, Jim Spriggs</a:t>
            </a:r>
          </a:p>
          <a:p>
            <a:pPr marL="0" indent="0">
              <a:buNone/>
            </a:pPr>
            <a:endParaRPr lang="en-US" dirty="0"/>
          </a:p>
          <a:p>
            <a:pPr>
              <a:buFont typeface="Wingdings" panose="05000000000000000000" pitchFamily="2" charset="2"/>
              <a:buChar char="§"/>
            </a:pPr>
            <a:r>
              <a:rPr lang="en-US" sz="2800" dirty="0"/>
              <a:t> </a:t>
            </a:r>
            <a:r>
              <a:rPr lang="en-US" sz="2800" b="1" dirty="0"/>
              <a:t>Northeastern </a:t>
            </a:r>
          </a:p>
          <a:p>
            <a:pPr marL="0" lvl="2" indent="0">
              <a:buNone/>
            </a:pPr>
            <a:r>
              <a:rPr lang="en-US" sz="2100" dirty="0"/>
              <a:t>    </a:t>
            </a:r>
            <a:r>
              <a:rPr lang="en-US" sz="2100" dirty="0" err="1"/>
              <a:t>Mengran</a:t>
            </a:r>
            <a:r>
              <a:rPr lang="en-US" sz="2100" dirty="0"/>
              <a:t> Gou, Octavia Camps</a:t>
            </a:r>
          </a:p>
          <a:p>
            <a:pPr lvl="2">
              <a:buFont typeface="Wingdings" panose="05000000000000000000" pitchFamily="2" charset="2"/>
              <a:buChar char="§"/>
            </a:pPr>
            <a:endParaRPr lang="en-US" dirty="0"/>
          </a:p>
          <a:p>
            <a:pPr>
              <a:buFont typeface="Wingdings" panose="05000000000000000000" pitchFamily="2" charset="2"/>
              <a:buChar char="§"/>
            </a:pPr>
            <a:r>
              <a:rPr lang="en-US" b="1" dirty="0"/>
              <a:t> </a:t>
            </a:r>
            <a:r>
              <a:rPr lang="en-US" sz="2800" b="1" dirty="0"/>
              <a:t>ALERT</a:t>
            </a:r>
            <a:endParaRPr lang="en-US" b="1" dirty="0"/>
          </a:p>
          <a:p>
            <a:pPr marL="0" lvl="2" indent="0">
              <a:buNone/>
            </a:pPr>
            <a:r>
              <a:rPr lang="en-US" sz="2100" dirty="0"/>
              <a:t>    John </a:t>
            </a:r>
            <a:r>
              <a:rPr lang="en-US" sz="2100" dirty="0" err="1"/>
              <a:t>Beaty</a:t>
            </a:r>
            <a:r>
              <a:rPr lang="en-US" sz="2100" dirty="0"/>
              <a:t>, Rick Moore, Deanna </a:t>
            </a:r>
            <a:r>
              <a:rPr lang="en-US" sz="2100" dirty="0" err="1"/>
              <a:t>Beirne</a:t>
            </a:r>
            <a:r>
              <a:rPr lang="en-US" sz="2100" dirty="0"/>
              <a:t>, Alyssa White</a:t>
            </a:r>
          </a:p>
          <a:p>
            <a:pPr marL="0" lvl="2" indent="0">
              <a:buNone/>
            </a:pPr>
            <a:endParaRPr lang="en-US" dirty="0"/>
          </a:p>
          <a:p>
            <a:pPr>
              <a:buFont typeface="Wingdings" panose="05000000000000000000" pitchFamily="2" charset="2"/>
              <a:buChar char="§"/>
            </a:pPr>
            <a:r>
              <a:rPr lang="en-US" sz="2800" b="1" dirty="0"/>
              <a:t> All actors in our dataset</a:t>
            </a:r>
          </a:p>
          <a:p>
            <a:pPr marL="0" lvl="2" indent="0">
              <a:buNone/>
            </a:pPr>
            <a:r>
              <a:rPr lang="en-US" sz="2100" dirty="0"/>
              <a:t>    Austin Li (RPI), </a:t>
            </a:r>
            <a:r>
              <a:rPr lang="en-US" sz="2100" dirty="0" err="1"/>
              <a:t>Mengran</a:t>
            </a:r>
            <a:r>
              <a:rPr lang="en-US" sz="2100" dirty="0"/>
              <a:t> Gou, Ming Shao (Northeastern), Khalid </a:t>
            </a:r>
            <a:r>
              <a:rPr lang="en-US" sz="2100" dirty="0" err="1"/>
              <a:t>Tahboub</a:t>
            </a:r>
            <a:r>
              <a:rPr lang="en-US" sz="2100" dirty="0"/>
              <a:t>, Blanca Delgado, Javier Ribera (Purdue)</a:t>
            </a:r>
          </a:p>
          <a:p>
            <a:pPr marL="0" lvl="2" indent="0">
              <a:buNone/>
            </a:pPr>
            <a:r>
              <a:rPr lang="en-US" dirty="0"/>
              <a:t>				</a:t>
            </a:r>
          </a:p>
        </p:txBody>
      </p:sp>
      <p:sp>
        <p:nvSpPr>
          <p:cNvPr id="9" name="TextBox 8">
            <a:extLst>
              <a:ext uri="{FF2B5EF4-FFF2-40B4-BE49-F238E27FC236}">
                <a16:creationId xmlns:a16="http://schemas.microsoft.com/office/drawing/2014/main" id="{CFF810B4-1560-454A-908D-88B578D05600}"/>
              </a:ext>
            </a:extLst>
          </p:cNvPr>
          <p:cNvSpPr txBox="1"/>
          <p:nvPr/>
        </p:nvSpPr>
        <p:spPr>
          <a:xfrm>
            <a:off x="90535" y="6294114"/>
            <a:ext cx="12101465" cy="430887"/>
          </a:xfrm>
          <a:prstGeom prst="rect">
            <a:avLst/>
          </a:prstGeom>
          <a:noFill/>
        </p:spPr>
        <p:txBody>
          <a:bodyPr wrap="square" rtlCol="0">
            <a:spAutoFit/>
          </a:bodyPr>
          <a:lstStyle/>
          <a:p>
            <a:r>
              <a:rPr lang="en-US" sz="1100" dirty="0"/>
              <a:t>This material is based upon work supported by the U.S. Department of Homeland Security under Award Number 2013- ST-061-ED0001. The views and conclusions contained in this document are those of the authors and should not be interpreted as necessarily representing the official policies, either expressed or implied, of the U.S. Department of Homeland Security.</a:t>
            </a:r>
          </a:p>
        </p:txBody>
      </p:sp>
    </p:spTree>
    <p:extLst>
      <p:ext uri="{BB962C8B-B14F-4D97-AF65-F5344CB8AC3E}">
        <p14:creationId xmlns:p14="http://schemas.microsoft.com/office/powerpoint/2010/main" val="242824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5" y="144855"/>
            <a:ext cx="10772775" cy="588496"/>
          </a:xfrm>
        </p:spPr>
        <p:txBody>
          <a:bodyPr>
            <a:normAutofit fontScale="90000"/>
          </a:bodyPr>
          <a:lstStyle/>
          <a:p>
            <a:r>
              <a:rPr lang="en-US" sz="4800" dirty="0"/>
              <a:t>Person Re-Id: The Problem</a:t>
            </a:r>
          </a:p>
        </p:txBody>
      </p:sp>
      <p:sp>
        <p:nvSpPr>
          <p:cNvPr id="8" name="TextBox 7"/>
          <p:cNvSpPr txBox="1"/>
          <p:nvPr/>
        </p:nvSpPr>
        <p:spPr>
          <a:xfrm>
            <a:off x="4080378" y="4858307"/>
            <a:ext cx="3927231" cy="1200329"/>
          </a:xfrm>
          <a:prstGeom prst="rect">
            <a:avLst/>
          </a:prstGeom>
          <a:noFill/>
        </p:spPr>
        <p:txBody>
          <a:bodyPr wrap="square" rtlCol="0">
            <a:spAutoFit/>
          </a:bodyPr>
          <a:lstStyle/>
          <a:p>
            <a:r>
              <a:rPr lang="en-US" sz="2400" dirty="0"/>
              <a:t>In computer vision, this is called the re-identification problem.</a:t>
            </a:r>
          </a:p>
        </p:txBody>
      </p:sp>
      <p:sp>
        <p:nvSpPr>
          <p:cNvPr id="6" name="TextBox 5"/>
          <p:cNvSpPr txBox="1"/>
          <p:nvPr/>
        </p:nvSpPr>
        <p:spPr>
          <a:xfrm>
            <a:off x="1892982" y="1726708"/>
            <a:ext cx="1128009" cy="523220"/>
          </a:xfrm>
          <a:prstGeom prst="rect">
            <a:avLst/>
          </a:prstGeom>
          <a:noFill/>
        </p:spPr>
        <p:txBody>
          <a:bodyPr wrap="square" rtlCol="0">
            <a:spAutoFit/>
          </a:bodyPr>
          <a:lstStyle/>
          <a:p>
            <a:r>
              <a:rPr lang="en-US" sz="2800" dirty="0"/>
              <a:t>Probe</a:t>
            </a:r>
          </a:p>
        </p:txBody>
      </p:sp>
      <p:sp>
        <p:nvSpPr>
          <p:cNvPr id="9" name="TextBox 8"/>
          <p:cNvSpPr txBox="1"/>
          <p:nvPr/>
        </p:nvSpPr>
        <p:spPr>
          <a:xfrm>
            <a:off x="8865327" y="673078"/>
            <a:ext cx="1227908" cy="523220"/>
          </a:xfrm>
          <a:prstGeom prst="rect">
            <a:avLst/>
          </a:prstGeom>
          <a:noFill/>
        </p:spPr>
        <p:txBody>
          <a:bodyPr wrap="square" rtlCol="0">
            <a:spAutoFit/>
          </a:bodyPr>
          <a:lstStyle/>
          <a:p>
            <a:r>
              <a:rPr lang="en-US" sz="2800" dirty="0"/>
              <a:t>Gallery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05" y="1119219"/>
            <a:ext cx="11208190" cy="4746309"/>
          </a:xfrm>
          <a:prstGeom prst="rect">
            <a:avLst/>
          </a:prstGeom>
        </p:spPr>
      </p:pic>
    </p:spTree>
    <p:extLst>
      <p:ext uri="{BB962C8B-B14F-4D97-AF65-F5344CB8AC3E}">
        <p14:creationId xmlns:p14="http://schemas.microsoft.com/office/powerpoint/2010/main" val="99276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315" y="108643"/>
            <a:ext cx="10772775" cy="638086"/>
          </a:xfrm>
        </p:spPr>
        <p:txBody>
          <a:bodyPr>
            <a:normAutofit fontScale="90000"/>
          </a:bodyPr>
          <a:lstStyle/>
          <a:p>
            <a:r>
              <a:rPr lang="en-US" sz="4800" dirty="0"/>
              <a:t>Person Re-Id: Vision Conferences vs. The Real World</a:t>
            </a:r>
          </a:p>
        </p:txBody>
      </p:sp>
      <p:pic>
        <p:nvPicPr>
          <p:cNvPr id="10" name="Picture 9">
            <a:extLst>
              <a:ext uri="{FF2B5EF4-FFF2-40B4-BE49-F238E27FC236}">
                <a16:creationId xmlns:a16="http://schemas.microsoft.com/office/drawing/2014/main" id="{F447DD28-8E73-4E6C-9A34-808A67C21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998" y="1595807"/>
            <a:ext cx="5950555" cy="4368153"/>
          </a:xfrm>
          <a:prstGeom prst="rect">
            <a:avLst/>
          </a:prstGeom>
        </p:spPr>
      </p:pic>
      <p:cxnSp>
        <p:nvCxnSpPr>
          <p:cNvPr id="12" name="Straight Connector 11">
            <a:extLst>
              <a:ext uri="{FF2B5EF4-FFF2-40B4-BE49-F238E27FC236}">
                <a16:creationId xmlns:a16="http://schemas.microsoft.com/office/drawing/2014/main" id="{D83B2238-7A9C-49D4-81E1-E4AC0BF91797}"/>
              </a:ext>
            </a:extLst>
          </p:cNvPr>
          <p:cNvCxnSpPr/>
          <p:nvPr/>
        </p:nvCxnSpPr>
        <p:spPr>
          <a:xfrm>
            <a:off x="5595890" y="1147677"/>
            <a:ext cx="2738" cy="5264412"/>
          </a:xfrm>
          <a:prstGeom prst="line">
            <a:avLst/>
          </a:prstGeom>
          <a:ln w="60325">
            <a:solidFill>
              <a:srgbClr val="FF0000"/>
            </a:solidFill>
            <a:prstDash val="dash"/>
          </a:ln>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0FC98294-7975-428D-A317-3842C5D97357}"/>
              </a:ext>
            </a:extLst>
          </p:cNvPr>
          <p:cNvGrpSpPr/>
          <p:nvPr/>
        </p:nvGrpSpPr>
        <p:grpSpPr>
          <a:xfrm>
            <a:off x="458315" y="1711605"/>
            <a:ext cx="4747060" cy="3967522"/>
            <a:chOff x="479119" y="1511290"/>
            <a:chExt cx="4747060" cy="3967522"/>
          </a:xfrm>
        </p:grpSpPr>
        <p:pic>
          <p:nvPicPr>
            <p:cNvPr id="4" name="Picture 3">
              <a:extLst>
                <a:ext uri="{FF2B5EF4-FFF2-40B4-BE49-F238E27FC236}">
                  <a16:creationId xmlns:a16="http://schemas.microsoft.com/office/drawing/2014/main" id="{D79BC68A-3B83-4658-B971-CA6A249C0BC7}"/>
                </a:ext>
              </a:extLst>
            </p:cNvPr>
            <p:cNvPicPr>
              <a:picLocks noChangeAspect="1"/>
            </p:cNvPicPr>
            <p:nvPr/>
          </p:nvPicPr>
          <p:blipFill>
            <a:blip r:embed="rId4"/>
            <a:stretch>
              <a:fillRect/>
            </a:stretch>
          </p:blipFill>
          <p:spPr>
            <a:xfrm>
              <a:off x="479119" y="2879674"/>
              <a:ext cx="457200" cy="1219200"/>
            </a:xfrm>
            <a:prstGeom prst="rect">
              <a:avLst/>
            </a:prstGeom>
          </p:spPr>
        </p:pic>
        <p:pic>
          <p:nvPicPr>
            <p:cNvPr id="6" name="Picture 5">
              <a:extLst>
                <a:ext uri="{FF2B5EF4-FFF2-40B4-BE49-F238E27FC236}">
                  <a16:creationId xmlns:a16="http://schemas.microsoft.com/office/drawing/2014/main" id="{FD4EB97C-D85E-4733-B1CA-1C0C9771E58A}"/>
                </a:ext>
              </a:extLst>
            </p:cNvPr>
            <p:cNvPicPr>
              <a:picLocks noChangeAspect="1"/>
            </p:cNvPicPr>
            <p:nvPr/>
          </p:nvPicPr>
          <p:blipFill>
            <a:blip r:embed="rId5"/>
            <a:stretch>
              <a:fillRect/>
            </a:stretch>
          </p:blipFill>
          <p:spPr>
            <a:xfrm>
              <a:off x="2238829" y="1511290"/>
              <a:ext cx="457200" cy="1219200"/>
            </a:xfrm>
            <a:prstGeom prst="rect">
              <a:avLst/>
            </a:prstGeom>
          </p:spPr>
        </p:pic>
        <p:pic>
          <p:nvPicPr>
            <p:cNvPr id="8" name="Picture 7">
              <a:extLst>
                <a:ext uri="{FF2B5EF4-FFF2-40B4-BE49-F238E27FC236}">
                  <a16:creationId xmlns:a16="http://schemas.microsoft.com/office/drawing/2014/main" id="{F06713F6-E25E-4A25-93ED-1E688CF82679}"/>
                </a:ext>
              </a:extLst>
            </p:cNvPr>
            <p:cNvPicPr>
              <a:picLocks noChangeAspect="1"/>
            </p:cNvPicPr>
            <p:nvPr/>
          </p:nvPicPr>
          <p:blipFill>
            <a:blip r:embed="rId6"/>
            <a:stretch>
              <a:fillRect/>
            </a:stretch>
          </p:blipFill>
          <p:spPr>
            <a:xfrm>
              <a:off x="2879682" y="1511290"/>
              <a:ext cx="457200" cy="1219200"/>
            </a:xfrm>
            <a:prstGeom prst="rect">
              <a:avLst/>
            </a:prstGeom>
          </p:spPr>
        </p:pic>
        <p:pic>
          <p:nvPicPr>
            <p:cNvPr id="14" name="Picture 13">
              <a:extLst>
                <a:ext uri="{FF2B5EF4-FFF2-40B4-BE49-F238E27FC236}">
                  <a16:creationId xmlns:a16="http://schemas.microsoft.com/office/drawing/2014/main" id="{CD9848E5-5C61-4175-90AC-1EEE57EAB1A1}"/>
                </a:ext>
              </a:extLst>
            </p:cNvPr>
            <p:cNvPicPr>
              <a:picLocks noChangeAspect="1"/>
            </p:cNvPicPr>
            <p:nvPr/>
          </p:nvPicPr>
          <p:blipFill>
            <a:blip r:embed="rId7"/>
            <a:stretch>
              <a:fillRect/>
            </a:stretch>
          </p:blipFill>
          <p:spPr>
            <a:xfrm>
              <a:off x="2238829" y="2885451"/>
              <a:ext cx="457200" cy="1219200"/>
            </a:xfrm>
            <a:prstGeom prst="rect">
              <a:avLst/>
            </a:prstGeom>
          </p:spPr>
        </p:pic>
        <p:pic>
          <p:nvPicPr>
            <p:cNvPr id="16" name="Picture 15">
              <a:extLst>
                <a:ext uri="{FF2B5EF4-FFF2-40B4-BE49-F238E27FC236}">
                  <a16:creationId xmlns:a16="http://schemas.microsoft.com/office/drawing/2014/main" id="{46771D54-35C5-4CE4-9EBA-7F5D033B4F29}"/>
                </a:ext>
              </a:extLst>
            </p:cNvPr>
            <p:cNvPicPr>
              <a:picLocks noChangeAspect="1"/>
            </p:cNvPicPr>
            <p:nvPr/>
          </p:nvPicPr>
          <p:blipFill>
            <a:blip r:embed="rId8"/>
            <a:stretch>
              <a:fillRect/>
            </a:stretch>
          </p:blipFill>
          <p:spPr>
            <a:xfrm>
              <a:off x="2879682" y="2879674"/>
              <a:ext cx="457200" cy="1219200"/>
            </a:xfrm>
            <a:prstGeom prst="rect">
              <a:avLst/>
            </a:prstGeom>
          </p:spPr>
        </p:pic>
        <p:pic>
          <p:nvPicPr>
            <p:cNvPr id="18" name="Picture 17">
              <a:extLst>
                <a:ext uri="{FF2B5EF4-FFF2-40B4-BE49-F238E27FC236}">
                  <a16:creationId xmlns:a16="http://schemas.microsoft.com/office/drawing/2014/main" id="{3FFBBC8F-B2DE-4F65-85D6-78B18889D729}"/>
                </a:ext>
              </a:extLst>
            </p:cNvPr>
            <p:cNvPicPr>
              <a:picLocks noChangeAspect="1"/>
            </p:cNvPicPr>
            <p:nvPr/>
          </p:nvPicPr>
          <p:blipFill>
            <a:blip r:embed="rId9"/>
            <a:stretch>
              <a:fillRect/>
            </a:stretch>
          </p:blipFill>
          <p:spPr>
            <a:xfrm>
              <a:off x="2238829" y="4259612"/>
              <a:ext cx="457200" cy="1219200"/>
            </a:xfrm>
            <a:prstGeom prst="rect">
              <a:avLst/>
            </a:prstGeom>
          </p:spPr>
        </p:pic>
        <p:pic>
          <p:nvPicPr>
            <p:cNvPr id="20" name="Picture 19">
              <a:extLst>
                <a:ext uri="{FF2B5EF4-FFF2-40B4-BE49-F238E27FC236}">
                  <a16:creationId xmlns:a16="http://schemas.microsoft.com/office/drawing/2014/main" id="{500F0E81-DD53-4F32-96D5-3DD9D25C228D}"/>
                </a:ext>
              </a:extLst>
            </p:cNvPr>
            <p:cNvPicPr>
              <a:picLocks noChangeAspect="1"/>
            </p:cNvPicPr>
            <p:nvPr/>
          </p:nvPicPr>
          <p:blipFill>
            <a:blip r:embed="rId10"/>
            <a:stretch>
              <a:fillRect/>
            </a:stretch>
          </p:blipFill>
          <p:spPr>
            <a:xfrm>
              <a:off x="2879682" y="4248058"/>
              <a:ext cx="457200" cy="1219200"/>
            </a:xfrm>
            <a:prstGeom prst="rect">
              <a:avLst/>
            </a:prstGeom>
          </p:spPr>
        </p:pic>
        <p:pic>
          <p:nvPicPr>
            <p:cNvPr id="22" name="Picture 21">
              <a:extLst>
                <a:ext uri="{FF2B5EF4-FFF2-40B4-BE49-F238E27FC236}">
                  <a16:creationId xmlns:a16="http://schemas.microsoft.com/office/drawing/2014/main" id="{667A9234-41EC-4E52-A6A4-470068CAD75C}"/>
                </a:ext>
              </a:extLst>
            </p:cNvPr>
            <p:cNvPicPr>
              <a:picLocks noChangeAspect="1"/>
            </p:cNvPicPr>
            <p:nvPr/>
          </p:nvPicPr>
          <p:blipFill>
            <a:blip r:embed="rId11"/>
            <a:stretch>
              <a:fillRect/>
            </a:stretch>
          </p:blipFill>
          <p:spPr>
            <a:xfrm>
              <a:off x="3520535" y="1511290"/>
              <a:ext cx="457200" cy="1219200"/>
            </a:xfrm>
            <a:prstGeom prst="rect">
              <a:avLst/>
            </a:prstGeom>
          </p:spPr>
        </p:pic>
        <p:pic>
          <p:nvPicPr>
            <p:cNvPr id="24" name="Picture 23">
              <a:extLst>
                <a:ext uri="{FF2B5EF4-FFF2-40B4-BE49-F238E27FC236}">
                  <a16:creationId xmlns:a16="http://schemas.microsoft.com/office/drawing/2014/main" id="{A555B1CA-0C11-4192-B82C-0D9CD5E88789}"/>
                </a:ext>
              </a:extLst>
            </p:cNvPr>
            <p:cNvPicPr>
              <a:picLocks noChangeAspect="1"/>
            </p:cNvPicPr>
            <p:nvPr/>
          </p:nvPicPr>
          <p:blipFill>
            <a:blip r:embed="rId12"/>
            <a:stretch>
              <a:fillRect/>
            </a:stretch>
          </p:blipFill>
          <p:spPr>
            <a:xfrm>
              <a:off x="3516302" y="2879674"/>
              <a:ext cx="457200" cy="1219200"/>
            </a:xfrm>
            <a:prstGeom prst="rect">
              <a:avLst/>
            </a:prstGeom>
          </p:spPr>
        </p:pic>
        <p:pic>
          <p:nvPicPr>
            <p:cNvPr id="26" name="Picture 25">
              <a:extLst>
                <a:ext uri="{FF2B5EF4-FFF2-40B4-BE49-F238E27FC236}">
                  <a16:creationId xmlns:a16="http://schemas.microsoft.com/office/drawing/2014/main" id="{67EB4216-18CD-402B-A339-4865BE8E3D47}"/>
                </a:ext>
              </a:extLst>
            </p:cNvPr>
            <p:cNvPicPr>
              <a:picLocks noChangeAspect="1"/>
            </p:cNvPicPr>
            <p:nvPr/>
          </p:nvPicPr>
          <p:blipFill>
            <a:blip r:embed="rId13"/>
            <a:stretch>
              <a:fillRect/>
            </a:stretch>
          </p:blipFill>
          <p:spPr>
            <a:xfrm>
              <a:off x="3516302" y="4259612"/>
              <a:ext cx="457200" cy="1219200"/>
            </a:xfrm>
            <a:prstGeom prst="rect">
              <a:avLst/>
            </a:prstGeom>
          </p:spPr>
        </p:pic>
        <p:pic>
          <p:nvPicPr>
            <p:cNvPr id="28" name="Picture 27">
              <a:extLst>
                <a:ext uri="{FF2B5EF4-FFF2-40B4-BE49-F238E27FC236}">
                  <a16:creationId xmlns:a16="http://schemas.microsoft.com/office/drawing/2014/main" id="{0CE3D0A2-B277-48AC-AB14-91A09B412DB7}"/>
                </a:ext>
              </a:extLst>
            </p:cNvPr>
            <p:cNvPicPr>
              <a:picLocks noChangeAspect="1"/>
            </p:cNvPicPr>
            <p:nvPr/>
          </p:nvPicPr>
          <p:blipFill>
            <a:blip r:embed="rId14"/>
            <a:stretch>
              <a:fillRect/>
            </a:stretch>
          </p:blipFill>
          <p:spPr>
            <a:xfrm>
              <a:off x="4161388" y="1511290"/>
              <a:ext cx="457200" cy="1219200"/>
            </a:xfrm>
            <a:prstGeom prst="rect">
              <a:avLst/>
            </a:prstGeom>
          </p:spPr>
        </p:pic>
        <p:pic>
          <p:nvPicPr>
            <p:cNvPr id="30" name="Picture 29">
              <a:extLst>
                <a:ext uri="{FF2B5EF4-FFF2-40B4-BE49-F238E27FC236}">
                  <a16:creationId xmlns:a16="http://schemas.microsoft.com/office/drawing/2014/main" id="{184CE479-E8DD-4DD6-8362-6D0D277864DF}"/>
                </a:ext>
              </a:extLst>
            </p:cNvPr>
            <p:cNvPicPr>
              <a:picLocks noChangeAspect="1"/>
            </p:cNvPicPr>
            <p:nvPr/>
          </p:nvPicPr>
          <p:blipFill>
            <a:blip r:embed="rId15"/>
            <a:stretch>
              <a:fillRect/>
            </a:stretch>
          </p:blipFill>
          <p:spPr>
            <a:xfrm>
              <a:off x="4152922" y="2879674"/>
              <a:ext cx="457200" cy="1219200"/>
            </a:xfrm>
            <a:prstGeom prst="rect">
              <a:avLst/>
            </a:prstGeom>
          </p:spPr>
        </p:pic>
        <p:pic>
          <p:nvPicPr>
            <p:cNvPr id="32" name="Picture 31">
              <a:extLst>
                <a:ext uri="{FF2B5EF4-FFF2-40B4-BE49-F238E27FC236}">
                  <a16:creationId xmlns:a16="http://schemas.microsoft.com/office/drawing/2014/main" id="{6DCB0FF4-8308-4145-B8BB-F1488E7948CD}"/>
                </a:ext>
              </a:extLst>
            </p:cNvPr>
            <p:cNvPicPr>
              <a:picLocks noChangeAspect="1"/>
            </p:cNvPicPr>
            <p:nvPr/>
          </p:nvPicPr>
          <p:blipFill>
            <a:blip r:embed="rId16"/>
            <a:stretch>
              <a:fillRect/>
            </a:stretch>
          </p:blipFill>
          <p:spPr>
            <a:xfrm>
              <a:off x="4161388" y="4248058"/>
              <a:ext cx="457200" cy="1219200"/>
            </a:xfrm>
            <a:prstGeom prst="rect">
              <a:avLst/>
            </a:prstGeom>
          </p:spPr>
        </p:pic>
        <p:pic>
          <p:nvPicPr>
            <p:cNvPr id="34" name="Picture 33">
              <a:extLst>
                <a:ext uri="{FF2B5EF4-FFF2-40B4-BE49-F238E27FC236}">
                  <a16:creationId xmlns:a16="http://schemas.microsoft.com/office/drawing/2014/main" id="{53BE9EC3-BB1D-4852-A7F7-E2989C6A086D}"/>
                </a:ext>
              </a:extLst>
            </p:cNvPr>
            <p:cNvPicPr>
              <a:picLocks noChangeAspect="1"/>
            </p:cNvPicPr>
            <p:nvPr/>
          </p:nvPicPr>
          <p:blipFill>
            <a:blip r:embed="rId17"/>
            <a:stretch>
              <a:fillRect/>
            </a:stretch>
          </p:blipFill>
          <p:spPr>
            <a:xfrm>
              <a:off x="4768979" y="1511290"/>
              <a:ext cx="457200" cy="1219200"/>
            </a:xfrm>
            <a:prstGeom prst="rect">
              <a:avLst/>
            </a:prstGeom>
          </p:spPr>
        </p:pic>
        <p:pic>
          <p:nvPicPr>
            <p:cNvPr id="36" name="Picture 35">
              <a:extLst>
                <a:ext uri="{FF2B5EF4-FFF2-40B4-BE49-F238E27FC236}">
                  <a16:creationId xmlns:a16="http://schemas.microsoft.com/office/drawing/2014/main" id="{5B94FFAA-AD9A-4C75-ADB1-F436F8152974}"/>
                </a:ext>
              </a:extLst>
            </p:cNvPr>
            <p:cNvPicPr>
              <a:picLocks noChangeAspect="1"/>
            </p:cNvPicPr>
            <p:nvPr/>
          </p:nvPicPr>
          <p:blipFill>
            <a:blip r:embed="rId18"/>
            <a:stretch>
              <a:fillRect/>
            </a:stretch>
          </p:blipFill>
          <p:spPr>
            <a:xfrm>
              <a:off x="4768979" y="2879674"/>
              <a:ext cx="457200" cy="1219200"/>
            </a:xfrm>
            <a:prstGeom prst="rect">
              <a:avLst/>
            </a:prstGeom>
          </p:spPr>
        </p:pic>
        <p:pic>
          <p:nvPicPr>
            <p:cNvPr id="38" name="Picture 37">
              <a:extLst>
                <a:ext uri="{FF2B5EF4-FFF2-40B4-BE49-F238E27FC236}">
                  <a16:creationId xmlns:a16="http://schemas.microsoft.com/office/drawing/2014/main" id="{C14C5B26-4A1F-4693-A8A3-B786D5554DBB}"/>
                </a:ext>
              </a:extLst>
            </p:cNvPr>
            <p:cNvPicPr>
              <a:picLocks noChangeAspect="1"/>
            </p:cNvPicPr>
            <p:nvPr/>
          </p:nvPicPr>
          <p:blipFill>
            <a:blip r:embed="rId19"/>
            <a:stretch>
              <a:fillRect/>
            </a:stretch>
          </p:blipFill>
          <p:spPr>
            <a:xfrm>
              <a:off x="4766052" y="4259612"/>
              <a:ext cx="457200" cy="1219200"/>
            </a:xfrm>
            <a:prstGeom prst="rect">
              <a:avLst/>
            </a:prstGeom>
          </p:spPr>
        </p:pic>
      </p:grpSp>
      <p:sp>
        <p:nvSpPr>
          <p:cNvPr id="40" name="TextBox 39">
            <a:extLst>
              <a:ext uri="{FF2B5EF4-FFF2-40B4-BE49-F238E27FC236}">
                <a16:creationId xmlns:a16="http://schemas.microsoft.com/office/drawing/2014/main" id="{C84BC234-D2D1-4D5F-891A-74B536774DA1}"/>
              </a:ext>
            </a:extLst>
          </p:cNvPr>
          <p:cNvSpPr txBox="1"/>
          <p:nvPr/>
        </p:nvSpPr>
        <p:spPr>
          <a:xfrm>
            <a:off x="104806" y="4546307"/>
            <a:ext cx="1164218" cy="523220"/>
          </a:xfrm>
          <a:prstGeom prst="rect">
            <a:avLst/>
          </a:prstGeom>
          <a:noFill/>
        </p:spPr>
        <p:txBody>
          <a:bodyPr wrap="square" rtlCol="0">
            <a:spAutoFit/>
          </a:bodyPr>
          <a:lstStyle/>
          <a:p>
            <a:r>
              <a:rPr lang="en-US" sz="2800" dirty="0"/>
              <a:t>Query</a:t>
            </a:r>
            <a:endParaRPr lang="en-US" dirty="0"/>
          </a:p>
        </p:txBody>
      </p:sp>
      <p:sp>
        <p:nvSpPr>
          <p:cNvPr id="41" name="TextBox 40">
            <a:extLst>
              <a:ext uri="{FF2B5EF4-FFF2-40B4-BE49-F238E27FC236}">
                <a16:creationId xmlns:a16="http://schemas.microsoft.com/office/drawing/2014/main" id="{8C967A6F-33BF-486D-924B-F0DAB2434E48}"/>
              </a:ext>
            </a:extLst>
          </p:cNvPr>
          <p:cNvSpPr txBox="1"/>
          <p:nvPr/>
        </p:nvSpPr>
        <p:spPr>
          <a:xfrm>
            <a:off x="2275646" y="5739712"/>
            <a:ext cx="3955776" cy="954107"/>
          </a:xfrm>
          <a:prstGeom prst="rect">
            <a:avLst/>
          </a:prstGeom>
          <a:noFill/>
        </p:spPr>
        <p:txBody>
          <a:bodyPr wrap="square" rtlCol="0">
            <a:spAutoFit/>
          </a:bodyPr>
          <a:lstStyle/>
          <a:p>
            <a:r>
              <a:rPr lang="en-US" sz="2800" dirty="0"/>
              <a:t>Batch of candidates, presented at once</a:t>
            </a:r>
            <a:endParaRPr lang="en-US" dirty="0"/>
          </a:p>
        </p:txBody>
      </p:sp>
      <p:sp>
        <p:nvSpPr>
          <p:cNvPr id="42" name="TextBox 41">
            <a:extLst>
              <a:ext uri="{FF2B5EF4-FFF2-40B4-BE49-F238E27FC236}">
                <a16:creationId xmlns:a16="http://schemas.microsoft.com/office/drawing/2014/main" id="{479F33E1-89E4-4809-9625-969DC582ABC5}"/>
              </a:ext>
            </a:extLst>
          </p:cNvPr>
          <p:cNvSpPr txBox="1"/>
          <p:nvPr/>
        </p:nvSpPr>
        <p:spPr>
          <a:xfrm>
            <a:off x="6662823" y="5989058"/>
            <a:ext cx="4614904" cy="523220"/>
          </a:xfrm>
          <a:prstGeom prst="rect">
            <a:avLst/>
          </a:prstGeom>
          <a:noFill/>
        </p:spPr>
        <p:txBody>
          <a:bodyPr wrap="square" rtlCol="0">
            <a:spAutoFit/>
          </a:bodyPr>
          <a:lstStyle/>
          <a:p>
            <a:r>
              <a:rPr lang="en-US" sz="2800" dirty="0"/>
              <a:t>Temporally incremental gallery</a:t>
            </a:r>
            <a:endParaRPr lang="en-US" dirty="0"/>
          </a:p>
        </p:txBody>
      </p:sp>
      <p:sp>
        <p:nvSpPr>
          <p:cNvPr id="43" name="TextBox 42">
            <a:extLst>
              <a:ext uri="{FF2B5EF4-FFF2-40B4-BE49-F238E27FC236}">
                <a16:creationId xmlns:a16="http://schemas.microsoft.com/office/drawing/2014/main" id="{34F4461C-365A-4991-88D6-4BD703647AFF}"/>
              </a:ext>
            </a:extLst>
          </p:cNvPr>
          <p:cNvSpPr txBox="1"/>
          <p:nvPr/>
        </p:nvSpPr>
        <p:spPr>
          <a:xfrm>
            <a:off x="686915" y="875355"/>
            <a:ext cx="4614904" cy="523220"/>
          </a:xfrm>
          <a:prstGeom prst="rect">
            <a:avLst/>
          </a:prstGeom>
          <a:noFill/>
        </p:spPr>
        <p:txBody>
          <a:bodyPr wrap="square" rtlCol="0">
            <a:spAutoFit/>
          </a:bodyPr>
          <a:lstStyle/>
          <a:p>
            <a:pPr algn="ctr"/>
            <a:r>
              <a:rPr lang="en-US" sz="2800" dirty="0"/>
              <a:t>Vision conferences</a:t>
            </a:r>
            <a:endParaRPr lang="en-US" dirty="0"/>
          </a:p>
        </p:txBody>
      </p:sp>
      <p:sp>
        <p:nvSpPr>
          <p:cNvPr id="44" name="TextBox 43">
            <a:extLst>
              <a:ext uri="{FF2B5EF4-FFF2-40B4-BE49-F238E27FC236}">
                <a16:creationId xmlns:a16="http://schemas.microsoft.com/office/drawing/2014/main" id="{DE476201-15EC-4447-B504-652105F19AF6}"/>
              </a:ext>
            </a:extLst>
          </p:cNvPr>
          <p:cNvSpPr txBox="1"/>
          <p:nvPr/>
        </p:nvSpPr>
        <p:spPr>
          <a:xfrm>
            <a:off x="6596734" y="805304"/>
            <a:ext cx="4614904" cy="523220"/>
          </a:xfrm>
          <a:prstGeom prst="rect">
            <a:avLst/>
          </a:prstGeom>
          <a:noFill/>
        </p:spPr>
        <p:txBody>
          <a:bodyPr wrap="square" rtlCol="0">
            <a:spAutoFit/>
          </a:bodyPr>
          <a:lstStyle/>
          <a:p>
            <a:pPr algn="ctr"/>
            <a:r>
              <a:rPr lang="en-US" sz="2800" dirty="0"/>
              <a:t>Real World</a:t>
            </a:r>
            <a:endParaRPr lang="en-US" dirty="0"/>
          </a:p>
        </p:txBody>
      </p:sp>
    </p:spTree>
    <p:extLst>
      <p:ext uri="{BB962C8B-B14F-4D97-AF65-F5344CB8AC3E}">
        <p14:creationId xmlns:p14="http://schemas.microsoft.com/office/powerpoint/2010/main" val="3519370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315" y="108643"/>
            <a:ext cx="10772775" cy="638086"/>
          </a:xfrm>
        </p:spPr>
        <p:txBody>
          <a:bodyPr>
            <a:normAutofit fontScale="90000"/>
          </a:bodyPr>
          <a:lstStyle/>
          <a:p>
            <a:r>
              <a:rPr lang="en-US" sz="4800" dirty="0"/>
              <a:t>Performance Evaluation</a:t>
            </a:r>
          </a:p>
        </p:txBody>
      </p:sp>
      <p:sp>
        <p:nvSpPr>
          <p:cNvPr id="7" name="Content Placeholder 2">
            <a:extLst>
              <a:ext uri="{FF2B5EF4-FFF2-40B4-BE49-F238E27FC236}">
                <a16:creationId xmlns:a16="http://schemas.microsoft.com/office/drawing/2014/main" id="{3E879896-B5F7-4E78-85D1-660D7763AA31}"/>
              </a:ext>
            </a:extLst>
          </p:cNvPr>
          <p:cNvSpPr>
            <a:spLocks noGrp="1"/>
          </p:cNvSpPr>
          <p:nvPr>
            <p:ph idx="1"/>
          </p:nvPr>
        </p:nvSpPr>
        <p:spPr>
          <a:xfrm>
            <a:off x="6686176" y="1708728"/>
            <a:ext cx="5330333" cy="3352800"/>
          </a:xfrm>
        </p:spPr>
        <p:txBody>
          <a:bodyPr>
            <a:normAutofit lnSpcReduction="10000"/>
          </a:bodyPr>
          <a:lstStyle/>
          <a:p>
            <a:pPr>
              <a:buFont typeface="Wingdings" panose="05000000000000000000" pitchFamily="2" charset="2"/>
              <a:buChar char="§"/>
            </a:pPr>
            <a:r>
              <a:rPr lang="en-US" dirty="0">
                <a:solidFill>
                  <a:schemeClr val="tx1"/>
                </a:solidFill>
              </a:rPr>
              <a:t> In currently prevalent evaluation, problem over-simplified: temporal aspect ignored</a:t>
            </a:r>
          </a:p>
          <a:p>
            <a:pPr marL="0" indent="0">
              <a:buNone/>
            </a:pPr>
            <a:endParaRPr lang="en-US" dirty="0">
              <a:solidFill>
                <a:schemeClr val="tx1"/>
              </a:solidFill>
            </a:endParaRPr>
          </a:p>
          <a:p>
            <a:pPr>
              <a:buFont typeface="Wingdings" panose="05000000000000000000" pitchFamily="2" charset="2"/>
              <a:buChar char="§"/>
            </a:pPr>
            <a:r>
              <a:rPr lang="en-US" dirty="0">
                <a:solidFill>
                  <a:schemeClr val="tx1"/>
                </a:solidFill>
              </a:rPr>
              <a:t> Temporally incremental gallery: how long will correct match stay at rank-1?</a:t>
            </a:r>
          </a:p>
          <a:p>
            <a:pPr marL="0" indent="0">
              <a:buNone/>
            </a:pPr>
            <a:endParaRPr lang="en-US" dirty="0">
              <a:solidFill>
                <a:schemeClr val="tx1"/>
              </a:solidFill>
            </a:endParaRPr>
          </a:p>
          <a:p>
            <a:pPr>
              <a:buFont typeface="Wingdings" panose="05000000000000000000" pitchFamily="2" charset="2"/>
              <a:buChar char="§"/>
            </a:pPr>
            <a:r>
              <a:rPr lang="en-US" dirty="0">
                <a:solidFill>
                  <a:schemeClr val="tx1"/>
                </a:solidFill>
              </a:rPr>
              <a:t> Algorithms should be judged on this notion of “persistence”</a:t>
            </a:r>
          </a:p>
          <a:p>
            <a:pPr marL="0" indent="0">
              <a:buNone/>
            </a:pPr>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8" name="Picture 2" descr="C:\Research\Documents\Talks\201709_ICDSC\temporalGallery1.PNG">
            <a:extLst>
              <a:ext uri="{FF2B5EF4-FFF2-40B4-BE49-F238E27FC236}">
                <a16:creationId xmlns:a16="http://schemas.microsoft.com/office/drawing/2014/main" id="{68492BE8-AF1F-4D15-B9FE-3E7C70F7B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687" y="1059703"/>
            <a:ext cx="6353090" cy="4951483"/>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07C8D9F8-0218-402D-A55A-032D4B6350F0}"/>
              </a:ext>
            </a:extLst>
          </p:cNvPr>
          <p:cNvSpPr txBox="1">
            <a:spLocks/>
          </p:cNvSpPr>
          <p:nvPr/>
        </p:nvSpPr>
        <p:spPr bwMode="gray">
          <a:xfrm>
            <a:off x="2143539" y="6072630"/>
            <a:ext cx="2495385" cy="5497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80000"/>
              </a:lnSpc>
              <a:spcBef>
                <a:spcPct val="20000"/>
              </a:spcBef>
              <a:spcAft>
                <a:spcPct val="0"/>
              </a:spcAft>
              <a:buClr>
                <a:srgbClr val="FFCC00"/>
              </a:buClr>
              <a:buFont typeface="Wingdings" pitchFamily="2" charset="2"/>
              <a:buChar char="§"/>
              <a:defRPr sz="3200" b="1">
                <a:solidFill>
                  <a:schemeClr val="bg1"/>
                </a:solidFill>
                <a:latin typeface="+mn-lt"/>
                <a:ea typeface="ＭＳ Ｐゴシック" pitchFamily="39" charset="-128"/>
                <a:cs typeface="ＭＳ Ｐゴシック" pitchFamily="39" charset="-128"/>
              </a:defRPr>
            </a:lvl1pPr>
            <a:lvl2pPr marL="742950" indent="-285750" algn="l" rtl="0" eaLnBrk="1" fontAlgn="base" hangingPunct="1">
              <a:lnSpc>
                <a:spcPct val="80000"/>
              </a:lnSpc>
              <a:spcBef>
                <a:spcPct val="20000"/>
              </a:spcBef>
              <a:spcAft>
                <a:spcPct val="0"/>
              </a:spcAft>
              <a:buClr>
                <a:srgbClr val="FFCC00"/>
              </a:buClr>
              <a:buFont typeface="Wingdings" pitchFamily="2" charset="2"/>
              <a:buChar char="§"/>
              <a:defRPr sz="2800" b="1">
                <a:solidFill>
                  <a:schemeClr val="bg1"/>
                </a:solidFill>
                <a:latin typeface="+mn-lt"/>
                <a:ea typeface="ＭＳ Ｐゴシック" charset="-128"/>
              </a:defRPr>
            </a:lvl2pPr>
            <a:lvl3pPr marL="1143000" indent="-228600" algn="l" rtl="0" eaLnBrk="1" fontAlgn="base" hangingPunct="1">
              <a:lnSpc>
                <a:spcPct val="80000"/>
              </a:lnSpc>
              <a:spcBef>
                <a:spcPct val="20000"/>
              </a:spcBef>
              <a:spcAft>
                <a:spcPct val="0"/>
              </a:spcAft>
              <a:buClr>
                <a:srgbClr val="FFCC00"/>
              </a:buClr>
              <a:buFont typeface="Wingdings" pitchFamily="2" charset="2"/>
              <a:buChar char="§"/>
              <a:defRPr sz="2400" b="1">
                <a:solidFill>
                  <a:schemeClr val="bg1"/>
                </a:solidFill>
                <a:latin typeface="+mn-lt"/>
                <a:ea typeface="ＭＳ Ｐゴシック" charset="-128"/>
              </a:defRPr>
            </a:lvl3pPr>
            <a:lvl4pPr marL="1600200" indent="-228600" algn="l" rtl="0" eaLnBrk="1" fontAlgn="base" hangingPunct="1">
              <a:lnSpc>
                <a:spcPct val="80000"/>
              </a:lnSpc>
              <a:spcBef>
                <a:spcPct val="20000"/>
              </a:spcBef>
              <a:spcAft>
                <a:spcPct val="0"/>
              </a:spcAft>
              <a:buClr>
                <a:srgbClr val="FFCC00"/>
              </a:buClr>
              <a:buFont typeface="Wingdings" pitchFamily="2" charset="2"/>
              <a:buChar char="§"/>
              <a:defRPr sz="2000" b="1">
                <a:solidFill>
                  <a:schemeClr val="bg1"/>
                </a:solidFill>
                <a:latin typeface="+mn-lt"/>
                <a:ea typeface="ＭＳ Ｐゴシック" charset="-128"/>
              </a:defRPr>
            </a:lvl4pPr>
            <a:lvl5pPr marL="2057400" indent="-228600" algn="l" rtl="0" eaLnBrk="1" fontAlgn="base" hangingPunct="1">
              <a:lnSpc>
                <a:spcPct val="80000"/>
              </a:lnSpc>
              <a:spcBef>
                <a:spcPct val="20000"/>
              </a:spcBef>
              <a:spcAft>
                <a:spcPct val="0"/>
              </a:spcAft>
              <a:buClr>
                <a:srgbClr val="FFCC00"/>
              </a:buClr>
              <a:buFont typeface="Wingdings" pitchFamily="2" charset="2"/>
              <a:buChar char="§"/>
              <a:defRPr b="1">
                <a:solidFill>
                  <a:schemeClr val="bg1"/>
                </a:solidFill>
                <a:latin typeface="+mn-lt"/>
                <a:ea typeface="ＭＳ Ｐゴシック" charset="-128"/>
              </a:defRPr>
            </a:lvl5pPr>
            <a:lvl6pPr marL="2514600" indent="-228600" algn="l" rtl="0" eaLnBrk="1" fontAlgn="base" hangingPunct="1">
              <a:lnSpc>
                <a:spcPct val="80000"/>
              </a:lnSpc>
              <a:spcBef>
                <a:spcPct val="20000"/>
              </a:spcBef>
              <a:spcAft>
                <a:spcPct val="0"/>
              </a:spcAft>
              <a:buClr>
                <a:srgbClr val="FFCC00"/>
              </a:buClr>
              <a:buFont typeface="Wingdings" charset="2"/>
              <a:buChar char="§"/>
              <a:defRPr b="1">
                <a:solidFill>
                  <a:schemeClr val="bg1"/>
                </a:solidFill>
                <a:latin typeface="+mn-lt"/>
                <a:ea typeface="ＭＳ Ｐゴシック" charset="-128"/>
              </a:defRPr>
            </a:lvl6pPr>
            <a:lvl7pPr marL="2971800" indent="-228600" algn="l" rtl="0" eaLnBrk="1" fontAlgn="base" hangingPunct="1">
              <a:lnSpc>
                <a:spcPct val="80000"/>
              </a:lnSpc>
              <a:spcBef>
                <a:spcPct val="20000"/>
              </a:spcBef>
              <a:spcAft>
                <a:spcPct val="0"/>
              </a:spcAft>
              <a:buClr>
                <a:srgbClr val="FFCC00"/>
              </a:buClr>
              <a:buFont typeface="Wingdings" charset="2"/>
              <a:buChar char="§"/>
              <a:defRPr b="1">
                <a:solidFill>
                  <a:schemeClr val="bg1"/>
                </a:solidFill>
                <a:latin typeface="+mn-lt"/>
                <a:ea typeface="ＭＳ Ｐゴシック" charset="-128"/>
              </a:defRPr>
            </a:lvl7pPr>
            <a:lvl8pPr marL="3429000" indent="-228600" algn="l" rtl="0" eaLnBrk="1" fontAlgn="base" hangingPunct="1">
              <a:lnSpc>
                <a:spcPct val="80000"/>
              </a:lnSpc>
              <a:spcBef>
                <a:spcPct val="20000"/>
              </a:spcBef>
              <a:spcAft>
                <a:spcPct val="0"/>
              </a:spcAft>
              <a:buClr>
                <a:srgbClr val="FFCC00"/>
              </a:buClr>
              <a:buFont typeface="Wingdings" charset="2"/>
              <a:buChar char="§"/>
              <a:defRPr b="1">
                <a:solidFill>
                  <a:schemeClr val="bg1"/>
                </a:solidFill>
                <a:latin typeface="+mn-lt"/>
                <a:ea typeface="ＭＳ Ｐゴシック" charset="-128"/>
              </a:defRPr>
            </a:lvl8pPr>
            <a:lvl9pPr marL="3886200" indent="-228600" algn="l" rtl="0" eaLnBrk="1" fontAlgn="base" hangingPunct="1">
              <a:lnSpc>
                <a:spcPct val="80000"/>
              </a:lnSpc>
              <a:spcBef>
                <a:spcPct val="20000"/>
              </a:spcBef>
              <a:spcAft>
                <a:spcPct val="0"/>
              </a:spcAft>
              <a:buClr>
                <a:srgbClr val="FFCC00"/>
              </a:buClr>
              <a:buFont typeface="Wingdings" charset="2"/>
              <a:buChar char="§"/>
              <a:defRPr b="1">
                <a:solidFill>
                  <a:schemeClr val="bg1"/>
                </a:solidFill>
                <a:latin typeface="+mn-lt"/>
                <a:ea typeface="ＭＳ Ｐゴシック" charset="-128"/>
              </a:defRPr>
            </a:lvl9pPr>
          </a:lstStyle>
          <a:p>
            <a:pPr marL="0" indent="0">
              <a:buNone/>
            </a:pPr>
            <a:r>
              <a:rPr lang="en-US" kern="0" dirty="0">
                <a:solidFill>
                  <a:schemeClr val="tx1"/>
                </a:solidFill>
              </a:rPr>
              <a:t>t in minutes</a:t>
            </a:r>
          </a:p>
        </p:txBody>
      </p:sp>
    </p:spTree>
    <p:extLst>
      <p:ext uri="{BB962C8B-B14F-4D97-AF65-F5344CB8AC3E}">
        <p14:creationId xmlns:p14="http://schemas.microsoft.com/office/powerpoint/2010/main" val="367679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315" y="108643"/>
            <a:ext cx="10772775" cy="638086"/>
          </a:xfrm>
        </p:spPr>
        <p:txBody>
          <a:bodyPr>
            <a:normAutofit fontScale="90000"/>
          </a:bodyPr>
          <a:lstStyle/>
          <a:p>
            <a:r>
              <a:rPr lang="en-US" sz="4800" dirty="0"/>
              <a:t>Introducing Rank Persistence</a:t>
            </a:r>
          </a:p>
        </p:txBody>
      </p:sp>
      <p:sp>
        <p:nvSpPr>
          <p:cNvPr id="7" name="Content Placeholder 2">
            <a:extLst>
              <a:ext uri="{FF2B5EF4-FFF2-40B4-BE49-F238E27FC236}">
                <a16:creationId xmlns:a16="http://schemas.microsoft.com/office/drawing/2014/main" id="{3E879896-B5F7-4E78-85D1-660D7763AA31}"/>
              </a:ext>
            </a:extLst>
          </p:cNvPr>
          <p:cNvSpPr>
            <a:spLocks noGrp="1"/>
          </p:cNvSpPr>
          <p:nvPr>
            <p:ph idx="1"/>
          </p:nvPr>
        </p:nvSpPr>
        <p:spPr>
          <a:xfrm>
            <a:off x="6353667" y="1607128"/>
            <a:ext cx="5330333" cy="3482108"/>
          </a:xfrm>
        </p:spPr>
        <p:txBody>
          <a:bodyPr>
            <a:normAutofit lnSpcReduction="10000"/>
          </a:bodyPr>
          <a:lstStyle/>
          <a:p>
            <a:pPr>
              <a:buFont typeface="Wingdings" panose="05000000000000000000" pitchFamily="2" charset="2"/>
              <a:buChar char="§"/>
            </a:pPr>
            <a:r>
              <a:rPr lang="en-US" dirty="0">
                <a:solidFill>
                  <a:schemeClr val="tx1"/>
                </a:solidFill>
              </a:rPr>
              <a:t> </a:t>
            </a:r>
            <a:r>
              <a:rPr lang="en-US" dirty="0"/>
              <a:t>We ask: How long is a correct match to a probe likely to remain in rank-k shortlist?</a:t>
            </a:r>
          </a:p>
          <a:p>
            <a:pPr>
              <a:buFont typeface="Wingdings" panose="05000000000000000000" pitchFamily="2" charset="2"/>
              <a:buChar char="§"/>
            </a:pPr>
            <a:endParaRPr lang="en-US" dirty="0">
              <a:solidFill>
                <a:schemeClr val="tx1"/>
              </a:solidFill>
            </a:endParaRPr>
          </a:p>
          <a:p>
            <a:pPr>
              <a:buFont typeface="Wingdings" panose="05000000000000000000" pitchFamily="2" charset="2"/>
              <a:buChar char="§"/>
            </a:pPr>
            <a:r>
              <a:rPr lang="en-US" dirty="0">
                <a:solidFill>
                  <a:schemeClr val="tx1"/>
                </a:solidFill>
              </a:rPr>
              <a:t> </a:t>
            </a:r>
            <a:r>
              <a:rPr lang="en-US" dirty="0"/>
              <a:t>We distill this information into a rank persistence curve (RPC)</a:t>
            </a:r>
          </a:p>
          <a:p>
            <a:pPr marL="0" indent="0">
              <a:buNone/>
            </a:pPr>
            <a:endParaRPr lang="en-US" dirty="0">
              <a:solidFill>
                <a:schemeClr val="tx1"/>
              </a:solidFill>
            </a:endParaRPr>
          </a:p>
          <a:p>
            <a:pPr>
              <a:buFont typeface="Wingdings" panose="05000000000000000000" pitchFamily="2" charset="2"/>
              <a:buChar char="§"/>
            </a:pPr>
            <a:r>
              <a:rPr lang="en-US" dirty="0">
                <a:solidFill>
                  <a:schemeClr val="tx1"/>
                </a:solidFill>
              </a:rPr>
              <a:t> RPCs can be used to directly compare algorithms’ performance</a:t>
            </a:r>
          </a:p>
          <a:p>
            <a:pPr marL="0" indent="0">
              <a:buNone/>
            </a:pPr>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6" name="Picture 2" descr="C:\Research\Documents\Talks\201709_ICDSC\q7_r2_time.png">
            <a:extLst>
              <a:ext uri="{FF2B5EF4-FFF2-40B4-BE49-F238E27FC236}">
                <a16:creationId xmlns:a16="http://schemas.microsoft.com/office/drawing/2014/main" id="{DD2E1BD9-37BB-42A7-8B4F-E5EBD4CFE5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017" y="906288"/>
            <a:ext cx="5205402" cy="5217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936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315" y="108643"/>
            <a:ext cx="10772775" cy="638086"/>
          </a:xfrm>
        </p:spPr>
        <p:txBody>
          <a:bodyPr>
            <a:normAutofit fontScale="90000"/>
          </a:bodyPr>
          <a:lstStyle/>
          <a:p>
            <a:r>
              <a:rPr lang="en-US" sz="4800" dirty="0"/>
              <a:t>Dataset and Algorithm</a:t>
            </a:r>
          </a:p>
        </p:txBody>
      </p:sp>
      <p:pic>
        <p:nvPicPr>
          <p:cNvPr id="5" name="Picture 2" descr="C:\Users\z003ncsh\Downloads\dataset1.PNG">
            <a:extLst>
              <a:ext uri="{FF2B5EF4-FFF2-40B4-BE49-F238E27FC236}">
                <a16:creationId xmlns:a16="http://schemas.microsoft.com/office/drawing/2014/main" id="{27CE6940-E8ED-4C36-AB0F-7F774C812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70" y="1276335"/>
            <a:ext cx="7267491" cy="497968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69D3DD04-7068-4D28-BA70-B09EA22299DB}"/>
              </a:ext>
            </a:extLst>
          </p:cNvPr>
          <p:cNvGraphicFramePr>
            <a:graphicFrameLocks noGrp="1"/>
          </p:cNvGraphicFramePr>
          <p:nvPr>
            <p:extLst>
              <p:ext uri="{D42A27DB-BD31-4B8C-83A1-F6EECF244321}">
                <p14:modId xmlns:p14="http://schemas.microsoft.com/office/powerpoint/2010/main" val="2917423710"/>
              </p:ext>
            </p:extLst>
          </p:nvPr>
        </p:nvGraphicFramePr>
        <p:xfrm>
          <a:off x="7524986" y="2851777"/>
          <a:ext cx="4419158" cy="1828800"/>
        </p:xfrm>
        <a:graphic>
          <a:graphicData uri="http://schemas.openxmlformats.org/drawingml/2006/table">
            <a:tbl>
              <a:tblPr firstRow="1" bandRow="1">
                <a:tableStyleId>{5C22544A-7EE6-4342-B048-85BDC9FD1C3A}</a:tableStyleId>
              </a:tblPr>
              <a:tblGrid>
                <a:gridCol w="2209579">
                  <a:extLst>
                    <a:ext uri="{9D8B030D-6E8A-4147-A177-3AD203B41FA5}">
                      <a16:colId xmlns:a16="http://schemas.microsoft.com/office/drawing/2014/main" val="20000"/>
                    </a:ext>
                  </a:extLst>
                </a:gridCol>
                <a:gridCol w="2209579">
                  <a:extLst>
                    <a:ext uri="{9D8B030D-6E8A-4147-A177-3AD203B41FA5}">
                      <a16:colId xmlns:a16="http://schemas.microsoft.com/office/drawing/2014/main" val="20001"/>
                    </a:ext>
                  </a:extLst>
                </a:gridCol>
              </a:tblGrid>
              <a:tr h="255557">
                <a:tc>
                  <a:txBody>
                    <a:bodyPr/>
                    <a:lstStyle/>
                    <a:p>
                      <a:r>
                        <a:rPr lang="en-US" dirty="0"/>
                        <a:t>Property</a:t>
                      </a:r>
                    </a:p>
                  </a:txBody>
                  <a:tcPr/>
                </a:tc>
                <a:tc>
                  <a:txBody>
                    <a:bodyPr/>
                    <a:lstStyle/>
                    <a:p>
                      <a:r>
                        <a:rPr lang="en-US" dirty="0"/>
                        <a:t>Total/Type</a:t>
                      </a:r>
                    </a:p>
                  </a:txBody>
                  <a:tcPr/>
                </a:tc>
                <a:extLst>
                  <a:ext uri="{0D108BD9-81ED-4DB2-BD59-A6C34878D82A}">
                    <a16:rowId xmlns:a16="http://schemas.microsoft.com/office/drawing/2014/main" val="10000"/>
                  </a:ext>
                </a:extLst>
              </a:tr>
              <a:tr h="255557">
                <a:tc>
                  <a:txBody>
                    <a:bodyPr/>
                    <a:lstStyle/>
                    <a:p>
                      <a:r>
                        <a:rPr lang="en-US" dirty="0"/>
                        <a:t># Bounding boxes</a:t>
                      </a:r>
                    </a:p>
                  </a:txBody>
                  <a:tcPr/>
                </a:tc>
                <a:tc>
                  <a:txBody>
                    <a:bodyPr/>
                    <a:lstStyle/>
                    <a:p>
                      <a:r>
                        <a:rPr lang="en-US" dirty="0"/>
                        <a:t>4639</a:t>
                      </a:r>
                    </a:p>
                  </a:txBody>
                  <a:tcPr/>
                </a:tc>
                <a:extLst>
                  <a:ext uri="{0D108BD9-81ED-4DB2-BD59-A6C34878D82A}">
                    <a16:rowId xmlns:a16="http://schemas.microsoft.com/office/drawing/2014/main" val="10001"/>
                  </a:ext>
                </a:extLst>
              </a:tr>
              <a:tr h="255557">
                <a:tc>
                  <a:txBody>
                    <a:bodyPr/>
                    <a:lstStyle/>
                    <a:p>
                      <a:r>
                        <a:rPr lang="en-US" dirty="0"/>
                        <a:t># Known actors</a:t>
                      </a:r>
                    </a:p>
                  </a:txBody>
                  <a:tcPr/>
                </a:tc>
                <a:tc>
                  <a:txBody>
                    <a:bodyPr/>
                    <a:lstStyle/>
                    <a:p>
                      <a:r>
                        <a:rPr lang="en-US" dirty="0"/>
                        <a:t>7</a:t>
                      </a:r>
                    </a:p>
                  </a:txBody>
                  <a:tcPr/>
                </a:tc>
                <a:extLst>
                  <a:ext uri="{0D108BD9-81ED-4DB2-BD59-A6C34878D82A}">
                    <a16:rowId xmlns:a16="http://schemas.microsoft.com/office/drawing/2014/main" val="10002"/>
                  </a:ext>
                </a:extLst>
              </a:tr>
              <a:tr h="255557">
                <a:tc>
                  <a:txBody>
                    <a:bodyPr/>
                    <a:lstStyle/>
                    <a:p>
                      <a:r>
                        <a:rPr lang="en-US" dirty="0"/>
                        <a:t># Known re-apps</a:t>
                      </a:r>
                    </a:p>
                  </a:txBody>
                  <a:tcPr/>
                </a:tc>
                <a:tc>
                  <a:txBody>
                    <a:bodyPr/>
                    <a:lstStyle/>
                    <a:p>
                      <a:r>
                        <a:rPr lang="en-US" dirty="0"/>
                        <a:t>3</a:t>
                      </a:r>
                    </a:p>
                  </a:txBody>
                  <a:tcPr/>
                </a:tc>
                <a:extLst>
                  <a:ext uri="{0D108BD9-81ED-4DB2-BD59-A6C34878D82A}">
                    <a16:rowId xmlns:a16="http://schemas.microsoft.com/office/drawing/2014/main" val="10003"/>
                  </a:ext>
                </a:extLst>
              </a:tr>
              <a:tr h="255557">
                <a:tc>
                  <a:txBody>
                    <a:bodyPr/>
                    <a:lstStyle/>
                    <a:p>
                      <a:r>
                        <a:rPr lang="en-US" dirty="0"/>
                        <a:t># Candidates</a:t>
                      </a:r>
                    </a:p>
                  </a:txBody>
                  <a:tcPr/>
                </a:tc>
                <a:tc>
                  <a:txBody>
                    <a:bodyPr/>
                    <a:lstStyle/>
                    <a:p>
                      <a:r>
                        <a:rPr lang="en-US" dirty="0"/>
                        <a:t>535</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7206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315" y="108643"/>
            <a:ext cx="10772775" cy="638086"/>
          </a:xfrm>
        </p:spPr>
        <p:txBody>
          <a:bodyPr>
            <a:normAutofit fontScale="90000"/>
          </a:bodyPr>
          <a:lstStyle/>
          <a:p>
            <a:r>
              <a:rPr lang="en-US" sz="4800" dirty="0"/>
              <a:t>Rank Persistence: One Probe, One Re-appearance</a:t>
            </a:r>
          </a:p>
        </p:txBody>
      </p:sp>
      <p:pic>
        <p:nvPicPr>
          <p:cNvPr id="8" name="Picture 7">
            <a:extLst>
              <a:ext uri="{FF2B5EF4-FFF2-40B4-BE49-F238E27FC236}">
                <a16:creationId xmlns:a16="http://schemas.microsoft.com/office/drawing/2014/main" id="{D1B241D9-EDFA-417A-A752-ACC252E8D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02" y="2635836"/>
            <a:ext cx="11924073" cy="4149311"/>
          </a:xfrm>
          <a:prstGeom prst="rect">
            <a:avLst/>
          </a:prstGeom>
        </p:spPr>
      </p:pic>
      <p:sp>
        <p:nvSpPr>
          <p:cNvPr id="5" name="TextBox 4">
            <a:extLst>
              <a:ext uri="{FF2B5EF4-FFF2-40B4-BE49-F238E27FC236}">
                <a16:creationId xmlns:a16="http://schemas.microsoft.com/office/drawing/2014/main" id="{AF7F3593-8C88-4F00-96CC-549F2DCDF7B5}"/>
              </a:ext>
            </a:extLst>
          </p:cNvPr>
          <p:cNvSpPr txBox="1"/>
          <p:nvPr/>
        </p:nvSpPr>
        <p:spPr>
          <a:xfrm>
            <a:off x="526473" y="905164"/>
            <a:ext cx="11176000" cy="830997"/>
          </a:xfrm>
          <a:prstGeom prst="rect">
            <a:avLst/>
          </a:prstGeom>
          <a:noFill/>
        </p:spPr>
        <p:txBody>
          <a:bodyPr wrap="square" rtlCol="0">
            <a:spAutoFit/>
          </a:bodyPr>
          <a:lstStyle/>
          <a:p>
            <a:pPr marL="285750" indent="-285750">
              <a:buFont typeface="Wingdings" panose="05000000000000000000" pitchFamily="2" charset="2"/>
              <a:buChar char="§"/>
            </a:pPr>
            <a:r>
              <a:rPr lang="en-US" sz="2400" dirty="0"/>
              <a:t>Single query person of interest, single re-appearance in video</a:t>
            </a:r>
          </a:p>
          <a:p>
            <a:pPr marL="285750" indent="-285750">
              <a:buFont typeface="Wingdings" panose="05000000000000000000" pitchFamily="2" charset="2"/>
              <a:buChar char="§"/>
            </a:pPr>
            <a:r>
              <a:rPr lang="en-US" sz="2400" dirty="0"/>
              <a:t>Graph how query’s rank varies over time as more people are added to gallery</a:t>
            </a:r>
          </a:p>
        </p:txBody>
      </p:sp>
    </p:spTree>
    <p:extLst>
      <p:ext uri="{BB962C8B-B14F-4D97-AF65-F5344CB8AC3E}">
        <p14:creationId xmlns:p14="http://schemas.microsoft.com/office/powerpoint/2010/main" val="228760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473" y="267078"/>
            <a:ext cx="10772775" cy="638086"/>
          </a:xfrm>
        </p:spPr>
        <p:txBody>
          <a:bodyPr>
            <a:normAutofit fontScale="90000"/>
          </a:bodyPr>
          <a:lstStyle/>
          <a:p>
            <a:r>
              <a:rPr lang="en-US" sz="4800" dirty="0"/>
              <a:t>Rank Persistence: One Probe, Multiple Re-appearances</a:t>
            </a:r>
          </a:p>
        </p:txBody>
      </p:sp>
      <p:sp>
        <p:nvSpPr>
          <p:cNvPr id="5" name="TextBox 4">
            <a:extLst>
              <a:ext uri="{FF2B5EF4-FFF2-40B4-BE49-F238E27FC236}">
                <a16:creationId xmlns:a16="http://schemas.microsoft.com/office/drawing/2014/main" id="{AF7F3593-8C88-4F00-96CC-549F2DCDF7B5}"/>
              </a:ext>
            </a:extLst>
          </p:cNvPr>
          <p:cNvSpPr txBox="1"/>
          <p:nvPr/>
        </p:nvSpPr>
        <p:spPr>
          <a:xfrm>
            <a:off x="8151692" y="1939637"/>
            <a:ext cx="3698561" cy="3046988"/>
          </a:xfrm>
          <a:prstGeom prst="rect">
            <a:avLst/>
          </a:prstGeom>
          <a:noFill/>
        </p:spPr>
        <p:txBody>
          <a:bodyPr wrap="square" rtlCol="0">
            <a:spAutoFit/>
          </a:bodyPr>
          <a:lstStyle/>
          <a:p>
            <a:pPr marL="285750" indent="-285750">
              <a:buFont typeface="Wingdings" panose="05000000000000000000" pitchFamily="2" charset="2"/>
              <a:buChar char="§"/>
            </a:pPr>
            <a:r>
              <a:rPr lang="en-US" sz="2400" dirty="0"/>
              <a:t>Single query person of interest, multiple re-appearances in video</a:t>
            </a:r>
          </a:p>
          <a:p>
            <a:endParaRPr lang="en-US" sz="2400" dirty="0"/>
          </a:p>
          <a:p>
            <a:pPr marL="285750" indent="-285750">
              <a:buFont typeface="Wingdings" panose="05000000000000000000" pitchFamily="2" charset="2"/>
              <a:buChar char="§"/>
            </a:pPr>
            <a:r>
              <a:rPr lang="en-US" sz="2400" dirty="0"/>
              <a:t>Graph how query’s rank varies over time as more people are added to gallery</a:t>
            </a:r>
          </a:p>
        </p:txBody>
      </p:sp>
      <p:pic>
        <p:nvPicPr>
          <p:cNvPr id="4" name="Picture 3">
            <a:extLst>
              <a:ext uri="{FF2B5EF4-FFF2-40B4-BE49-F238E27FC236}">
                <a16:creationId xmlns:a16="http://schemas.microsoft.com/office/drawing/2014/main" id="{0C7A24CE-BDD1-47E6-B4A0-7600FC9A89E0}"/>
              </a:ext>
            </a:extLst>
          </p:cNvPr>
          <p:cNvPicPr>
            <a:picLocks noChangeAspect="1"/>
          </p:cNvPicPr>
          <p:nvPr/>
        </p:nvPicPr>
        <p:blipFill>
          <a:blip r:embed="rId3"/>
          <a:stretch>
            <a:fillRect/>
          </a:stretch>
        </p:blipFill>
        <p:spPr>
          <a:xfrm>
            <a:off x="193963" y="1058061"/>
            <a:ext cx="7654139" cy="5305793"/>
          </a:xfrm>
          <a:prstGeom prst="rect">
            <a:avLst/>
          </a:prstGeom>
        </p:spPr>
      </p:pic>
    </p:spTree>
    <p:extLst>
      <p:ext uri="{BB962C8B-B14F-4D97-AF65-F5344CB8AC3E}">
        <p14:creationId xmlns:p14="http://schemas.microsoft.com/office/powerpoint/2010/main" val="2509676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473" y="267078"/>
            <a:ext cx="10772775" cy="638086"/>
          </a:xfrm>
        </p:spPr>
        <p:txBody>
          <a:bodyPr>
            <a:normAutofit fontScale="90000"/>
          </a:bodyPr>
          <a:lstStyle/>
          <a:p>
            <a:r>
              <a:rPr lang="en-US" sz="4800" dirty="0"/>
              <a:t>The Rank Persistence Curve: Multiple Probes, Multiple Re-appearances</a:t>
            </a:r>
          </a:p>
        </p:txBody>
      </p:sp>
      <p:pic>
        <p:nvPicPr>
          <p:cNvPr id="8" name="Picture 7">
            <a:extLst>
              <a:ext uri="{FF2B5EF4-FFF2-40B4-BE49-F238E27FC236}">
                <a16:creationId xmlns:a16="http://schemas.microsoft.com/office/drawing/2014/main" id="{6592610C-0548-44BC-AFA5-BBF73F9B372F}"/>
              </a:ext>
            </a:extLst>
          </p:cNvPr>
          <p:cNvPicPr>
            <a:picLocks noChangeAspect="1"/>
          </p:cNvPicPr>
          <p:nvPr/>
        </p:nvPicPr>
        <p:blipFill>
          <a:blip r:embed="rId3"/>
          <a:stretch>
            <a:fillRect/>
          </a:stretch>
        </p:blipFill>
        <p:spPr>
          <a:xfrm>
            <a:off x="0" y="1068778"/>
            <a:ext cx="5155276" cy="5367059"/>
          </a:xfrm>
          <a:prstGeom prst="rect">
            <a:avLst/>
          </a:prstGeom>
        </p:spPr>
      </p:pic>
      <p:sp>
        <p:nvSpPr>
          <p:cNvPr id="9" name="TextBox 8">
            <a:extLst>
              <a:ext uri="{FF2B5EF4-FFF2-40B4-BE49-F238E27FC236}">
                <a16:creationId xmlns:a16="http://schemas.microsoft.com/office/drawing/2014/main" id="{CA991BAE-4EC7-47CE-9683-BC8D4DA721FF}"/>
              </a:ext>
            </a:extLst>
          </p:cNvPr>
          <p:cNvSpPr txBox="1"/>
          <p:nvPr/>
        </p:nvSpPr>
        <p:spPr>
          <a:xfrm>
            <a:off x="4956299" y="1153041"/>
            <a:ext cx="7235701" cy="1938992"/>
          </a:xfrm>
          <a:prstGeom prst="rect">
            <a:avLst/>
          </a:prstGeom>
          <a:noFill/>
        </p:spPr>
        <p:txBody>
          <a:bodyPr wrap="square" rtlCol="0">
            <a:spAutoFit/>
          </a:bodyPr>
          <a:lstStyle/>
          <a:p>
            <a:pPr marL="285750" indent="-285750">
              <a:buFont typeface="Wingdings" panose="05000000000000000000" pitchFamily="2" charset="2"/>
              <a:buChar char="§"/>
            </a:pPr>
            <a:r>
              <a:rPr lang="en-US" sz="2400" dirty="0"/>
              <a:t>Characterizes performance of a re-id algorithm for a dataset with multiple probes, each with multiple re-appearances</a:t>
            </a:r>
          </a:p>
          <a:p>
            <a:pPr marL="285750" indent="-285750">
              <a:buFont typeface="Wingdings" panose="05000000000000000000" pitchFamily="2" charset="2"/>
              <a:buChar char="§"/>
            </a:pPr>
            <a:r>
              <a:rPr lang="en-US" sz="2400" dirty="0"/>
              <a:t>For each rank r, plot %(probes) that appear in top-r list for at least d units (in mins on x-axis in the left fig)</a:t>
            </a:r>
          </a:p>
        </p:txBody>
      </p:sp>
      <p:pic>
        <p:nvPicPr>
          <p:cNvPr id="4" name="Picture 3">
            <a:extLst>
              <a:ext uri="{FF2B5EF4-FFF2-40B4-BE49-F238E27FC236}">
                <a16:creationId xmlns:a16="http://schemas.microsoft.com/office/drawing/2014/main" id="{FB414F00-DA21-4282-B348-B36EDAB90748}"/>
              </a:ext>
            </a:extLst>
          </p:cNvPr>
          <p:cNvPicPr>
            <a:picLocks noChangeAspect="1"/>
          </p:cNvPicPr>
          <p:nvPr/>
        </p:nvPicPr>
        <p:blipFill>
          <a:blip r:embed="rId4"/>
          <a:stretch>
            <a:fillRect/>
          </a:stretch>
        </p:blipFill>
        <p:spPr>
          <a:xfrm>
            <a:off x="7491541" y="2985254"/>
            <a:ext cx="3807707" cy="3872746"/>
          </a:xfrm>
          <a:prstGeom prst="rect">
            <a:avLst/>
          </a:prstGeom>
        </p:spPr>
      </p:pic>
    </p:spTree>
    <p:extLst>
      <p:ext uri="{BB962C8B-B14F-4D97-AF65-F5344CB8AC3E}">
        <p14:creationId xmlns:p14="http://schemas.microsoft.com/office/powerpoint/2010/main" val="33442369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7.0&quot;&gt;&lt;object type=&quot;1&quot; unique_id=&quot;10001&quot;&gt;&lt;object type=&quot;2&quot; unique_id=&quot;10026&quot;&gt;&lt;object type=&quot;3&quot; unique_id=&quot;10027&quot;&gt;&lt;property id=&quot;20148&quot; value=&quot;5&quot;/&gt;&lt;property id=&quot;20300&quot; value=&quot;Slide 1 - &amp;quot;Dynamic multi-channel feature dictionaries for robust object tracking&amp;quot;&quot;/&gt;&lt;property id=&quot;20307&quot; value=&quot;256&quot;/&gt;&lt;/object&gt;&lt;object type=&quot;3&quot; unique_id=&quot;10644&quot;&gt;&lt;property id=&quot;20148&quot; value=&quot;5&quot;/&gt;&lt;property id=&quot;20300&quot; value=&quot;Slide 29 - &amp;quot;Experimental Results&amp;quot;&quot;/&gt;&lt;property id=&quot;20307&quot; value=&quot;295&quot;/&gt;&lt;/object&gt;&lt;object type=&quot;3&quot; unique_id=&quot;16944&quot;&gt;&lt;property id=&quot;20148&quot; value=&quot;5&quot;/&gt;&lt;property id=&quot;20300&quot; value=&quot;Slide 31 - &amp;quot;Conclusions and Future Work&amp;quot;&quot;/&gt;&lt;property id=&quot;20307&quot; value=&quot;381&quot;/&gt;&lt;/object&gt;&lt;object type=&quot;3&quot; unique_id=&quot;19653&quot;&gt;&lt;property id=&quot;20148&quot; value=&quot;5&quot;/&gt;&lt;property id=&quot;20300&quot; value=&quot;Slide 20 - &amp;quot;Experimental Setup&amp;quot;&quot;/&gt;&lt;property id=&quot;20307&quot; value=&quot;392&quot;/&gt;&lt;/object&gt;&lt;object type=&quot;3&quot; unique_id=&quot;20239&quot;&gt;&lt;property id=&quot;20148&quot; value=&quot;5&quot;/&gt;&lt;property id=&quot;20300&quot; value=&quot;Slide 26 - &amp;quot;Experimental Results&amp;quot;&quot;/&gt;&lt;property id=&quot;20307&quot; value=&quot;393&quot;/&gt;&lt;/object&gt;&lt;object type=&quot;3&quot; unique_id=&quot;20702&quot;&gt;&lt;property id=&quot;20148&quot; value=&quot;5&quot;/&gt;&lt;property id=&quot;20300&quot; value=&quot;Slide 28 - &amp;quot;Experimental Results&amp;quot;&quot;/&gt;&lt;property id=&quot;20307&quot; value=&quot;394&quot;/&gt;&lt;/object&gt;&lt;object type=&quot;3&quot; unique_id=&quot;20904&quot;&gt;&lt;property id=&quot;20148&quot; value=&quot;5&quot;/&gt;&lt;property id=&quot;20300&quot; value=&quot;Slide 36 - &amp;quot;Experimental Results&amp;quot;&quot;/&gt;&lt;property id=&quot;20307&quot; value=&quot;395&quot;/&gt;&lt;/object&gt;&lt;object type=&quot;3&quot; unique_id=&quot;21245&quot;&gt;&lt;property id=&quot;20148&quot; value=&quot;5&quot;/&gt;&lt;property id=&quot;20300&quot; value=&quot;Slide 38 - &amp;quot;Experimental Results&amp;quot;&quot;/&gt;&lt;property id=&quot;20307&quot; value=&quot;396&quot;/&gt;&lt;/object&gt;&lt;object type=&quot;3&quot; unique_id=&quot;21729&quot;&gt;&lt;property id=&quot;20148&quot; value=&quot;5&quot;/&gt;&lt;property id=&quot;20300&quot; value=&quot;Slide 35 - &amp;quot;Experiment – Temporal Robustness Test&amp;quot;&quot;/&gt;&lt;property id=&quot;20307&quot; value=&quot;397&quot;/&gt;&lt;/object&gt;&lt;object type=&quot;3&quot; unique_id=&quot;21730&quot;&gt;&lt;property id=&quot;20148&quot; value=&quot;5&quot;/&gt;&lt;property id=&quot;20300&quot; value=&quot;Slide 37 - &amp;quot;Experiment – Spatial Robustness Test&amp;quot;&quot;/&gt;&lt;property id=&quot;20307&quot; value=&quot;398&quot;/&gt;&lt;/object&gt;&lt;object type=&quot;3&quot; unique_id=&quot;22340&quot;&gt;&lt;property id=&quot;20148&quot; value=&quot;5&quot;/&gt;&lt;property id=&quot;20300&quot; value=&quot;Slide 6 - &amp;quot;Outline of the Proposed Algorithm&amp;quot;&quot;/&gt;&lt;property id=&quot;20307&quot; value=&quot;402&quot;/&gt;&lt;/object&gt;&lt;object type=&quot;3&quot; unique_id=&quot;22781&quot;&gt;&lt;property id=&quot;20148&quot; value=&quot;5&quot;/&gt;&lt;property id=&quot;20300&quot; value=&quot;Slide 8 - &amp;quot;Appearance model &amp;quot;&quot;/&gt;&lt;property id=&quot;20307&quot; value=&quot;403&quot;/&gt;&lt;/object&gt;&lt;object type=&quot;3&quot; unique_id=&quot;23208&quot;&gt;&lt;property id=&quot;20148&quot; value=&quot;5&quot;/&gt;&lt;property id=&quot;20300&quot; value=&quot;Slide 7 - &amp;quot;Appearance model &amp;quot;&quot;/&gt;&lt;property id=&quot;20307&quot; value=&quot;405&quot;/&gt;&lt;/object&gt;&lt;object type=&quot;3&quot; unique_id=&quot;23209&quot;&gt;&lt;property id=&quot;20148&quot; value=&quot;5&quot;/&gt;&lt;property id=&quot;20300&quot; value=&quot;Slide 9 - &amp;quot;Appearance model &amp;quot;&quot;/&gt;&lt;property id=&quot;20307&quot; value=&quot;404&quot;/&gt;&lt;/object&gt;&lt;object type=&quot;3&quot; unique_id=&quot;24066&quot;&gt;&lt;property id=&quot;20148&quot; value=&quot;5&quot;/&gt;&lt;property id=&quot;20300&quot; value=&quot;Slide 25 - &amp;quot;Experimental Results&amp;quot;&quot;/&gt;&lt;property id=&quot;20307&quot; value=&quot;406&quot;/&gt;&lt;/object&gt;&lt;object type=&quot;3&quot; unique_id=&quot;24256&quot;&gt;&lt;property id=&quot;20148&quot; value=&quot;5&quot;/&gt;&lt;property id=&quot;20300&quot; value=&quot;Slide 23 - &amp;quot;Evaluation metrics&amp;quot;&quot;/&gt;&lt;property id=&quot;20307&quot; value=&quot;407&quot;/&gt;&lt;/object&gt;&lt;object type=&quot;3&quot; unique_id=&quot;24583&quot;&gt;&lt;property id=&quot;20148&quot; value=&quot;5&quot;/&gt;&lt;property id=&quot;20300&quot; value=&quot;Slide 2 - &amp;quot;Object&amp;#x0D;&amp;#x0A;Tracking&amp;quot;&quot;/&gt;&lt;property id=&quot;20307&quot; value=&quot;409&quot;/&gt;&lt;/object&gt;&lt;object type=&quot;3&quot; unique_id=&quot;24906&quot;&gt;&lt;property id=&quot;20148&quot; value=&quot;5&quot;/&gt;&lt;property id=&quot;20300&quot; value=&quot;Slide 11 - &amp;quot;Hypothesis generation&amp;quot;&quot;/&gt;&lt;property id=&quot;20307&quot; value=&quot;410&quot;/&gt;&lt;/object&gt;&lt;object type=&quot;3&quot; unique_id=&quot;25232&quot;&gt;&lt;property id=&quot;20148&quot; value=&quot;5&quot;/&gt;&lt;property id=&quot;20300&quot; value=&quot;Slide 21 - &amp;quot;Some final results&amp;quot;&quot;/&gt;&lt;property id=&quot;20307&quot; value=&quot;411&quot;/&gt;&lt;/object&gt;&lt;object type=&quot;3&quot; unique_id=&quot;25233&quot;&gt;&lt;property id=&quot;20148&quot; value=&quot;5&quot;/&gt;&lt;property id=&quot;20300&quot; value=&quot;Slide 24 - &amp;quot;Evaluation metrics&amp;quot;&quot;/&gt;&lt;property id=&quot;20307&quot; value=&quot;412&quot;/&gt;&lt;/object&gt;&lt;object type=&quot;3&quot; unique_id=&quot;26708&quot;&gt;&lt;property id=&quot;20148&quot; value=&quot;5&quot;/&gt;&lt;property id=&quot;20300&quot; value=&quot;Slide 10 - &amp;quot;Hypothesis testing  - Preview&amp;quot;&quot;/&gt;&lt;property id=&quot;20307&quot; value=&quot;413&quot;/&gt;&lt;/object&gt;&lt;object type=&quot;3&quot; unique_id=&quot;27049&quot;&gt;&lt;property id=&quot;20148&quot; value=&quot;5&quot;/&gt;&lt;property id=&quot;20300&quot; value=&quot;Slide 16 - &amp;quot;Hypothesis testing &amp;quot;&quot;/&gt;&lt;property id=&quot;20307&quot; value=&quot;414&quot;/&gt;&lt;/object&gt;&lt;object type=&quot;3&quot; unique_id=&quot;27326&quot;&gt;&lt;property id=&quot;20148&quot; value=&quot;5&quot;/&gt;&lt;property id=&quot;20300&quot; value=&quot;Slide 17 - &amp;quot;Hypothesis testing &amp;quot;&quot;/&gt;&lt;property id=&quot;20307&quot; value=&quot;416&quot;/&gt;&lt;/object&gt;&lt;object type=&quot;3&quot; unique_id=&quot;27839&quot;&gt;&lt;property id=&quot;20148&quot; value=&quot;5&quot;/&gt;&lt;property id=&quot;20300&quot; value=&quot;Slide 18 - &amp;quot;Hypothesis testing – dictionary update&amp;quot;&quot;/&gt;&lt;property id=&quot;20307&quot; value=&quot;420&quot;/&gt;&lt;/object&gt;&lt;object type=&quot;3&quot; unique_id=&quot;27978&quot;&gt;&lt;property id=&quot;20148&quot; value=&quot;5&quot;/&gt;&lt;property id=&quot;20300&quot; value=&quot;Slide 13 - &amp;quot;Hypothesis generation – Transition model&amp;quot;&quot;/&gt;&lt;property id=&quot;20307&quot; value=&quot;421&quot;/&gt;&lt;/object&gt;&lt;object type=&quot;3&quot; unique_id=&quot;27979&quot;&gt;&lt;property id=&quot;20148&quot; value=&quot;5&quot;/&gt;&lt;property id=&quot;20300&quot; value=&quot;Slide 14 - &amp;quot;Hypothesis generation – Transition model&amp;quot;&quot;/&gt;&lt;property id=&quot;20307&quot; value=&quot;422&quot;/&gt;&lt;/object&gt;&lt;object type=&quot;3&quot; unique_id=&quot;27980&quot;&gt;&lt;property id=&quot;20148&quot; value=&quot;5&quot;/&gt;&lt;property id=&quot;20300&quot; value=&quot;Slide 15 - &amp;quot;Hypothesis generation – Particle filtering&amp;quot;&quot;/&gt;&lt;property id=&quot;20307&quot; value=&quot;423&quot;/&gt;&lt;/object&gt;&lt;object type=&quot;3&quot; unique_id=&quot;28893&quot;&gt;&lt;property id=&quot;20148&quot; value=&quot;5&quot;/&gt;&lt;property id=&quot;20300&quot; value=&quot;Slide 34 - &amp;quot;Evaluation methodology&amp;quot;&quot;/&gt;&lt;property id=&quot;20307&quot; value=&quot;425&quot;/&gt;&lt;/object&gt;&lt;object type=&quot;3&quot; unique_id=&quot;29215&quot;&gt;&lt;property id=&quot;20148&quot; value=&quot;5&quot;/&gt;&lt;property id=&quot;20300&quot; value=&quot;Slide 12 - &amp;quot;Hypothesis generation – Transition model&amp;quot;&quot;/&gt;&lt;property id=&quot;20307&quot; value=&quot;427&quot;/&gt;&lt;/object&gt;&lt;object type=&quot;3&quot; unique_id=&quot;29544&quot;&gt;&lt;property id=&quot;20148&quot; value=&quot;5&quot;/&gt;&lt;property id=&quot;20300&quot; value=&quot;Slide 27 - &amp;quot;Evaluation metrics&amp;quot;&quot;/&gt;&lt;property id=&quot;20307&quot; value=&quot;428&quot;/&gt;&lt;/object&gt;&lt;object type=&quot;3&quot; unique_id=&quot;29588&quot;&gt;&lt;property id=&quot;20148&quot; value=&quot;5&quot;/&gt;&lt;property id=&quot;20300&quot; value=&quot;Slide 5 - &amp;quot;Some final results&amp;quot;&quot;/&gt;&lt;property id=&quot;20307&quot; value=&quot;429&quot;/&gt;&lt;/object&gt;&lt;object type=&quot;3&quot; unique_id=&quot;30414&quot;&gt;&lt;property id=&quot;20148&quot; value=&quot;5&quot;/&gt;&lt;property id=&quot;20300&quot; value=&quot;Slide 32 - &amp;quot;Future Work&amp;quot;&quot;/&gt;&lt;property id=&quot;20307&quot; value=&quot;430&quot;/&gt;&lt;/object&gt;&lt;object type=&quot;3&quot; unique_id=&quot;30724&quot;&gt;&lt;property id=&quot;20148&quot; value=&quot;5&quot;/&gt;&lt;property id=&quot;20300&quot; value=&quot;Slide 30 - &amp;quot;Speed&amp;quot;&quot;/&gt;&lt;property id=&quot;20307&quot; value=&quot;432&quot;/&gt;&lt;/object&gt;&lt;object type=&quot;3&quot; unique_id=&quot;31254&quot;&gt;&lt;property id=&quot;20148&quot; value=&quot;5&quot;/&gt;&lt;property id=&quot;20300&quot; value=&quot;Slide 22 - &amp;quot;Some final results&amp;quot;&quot;/&gt;&lt;property id=&quot;20307&quot; value=&quot;433&quot;/&gt;&lt;/object&gt;&lt;object type=&quot;3&quot; unique_id=&quot;31560&quot;&gt;&lt;property id=&quot;20148&quot; value=&quot;5&quot;/&gt;&lt;property id=&quot;20300&quot; value=&quot;Slide 4 - &amp;quot;Contributions&amp;quot;&quot;/&gt;&lt;property id=&quot;20307&quot; value=&quot;434&quot;/&gt;&lt;/object&gt;&lt;object type=&quot;3&quot; unique_id=&quot;31678&quot;&gt;&lt;property id=&quot;20148&quot; value=&quot;5&quot;/&gt;&lt;property id=&quot;20300&quot; value=&quot;Slide 3 - &amp;quot;Related Work&amp;quot;&quot;/&gt;&lt;property id=&quot;20307&quot; value=&quot;435&quot;/&gt;&lt;/object&gt;&lt;object type=&quot;3&quot; unique_id=&quot;32772&quot;&gt;&lt;property id=&quot;20148&quot; value=&quot;5&quot;/&gt;&lt;property id=&quot;20300&quot; value=&quot;Slide 19 - &amp;quot;Contributions revisited&amp;quot;&quot;/&gt;&lt;property id=&quot;20307&quot; value=&quot;436&quot;/&gt;&lt;/object&gt;&lt;object type=&quot;3&quot; unique_id=&quot;33453&quot;&gt;&lt;property id=&quot;20148&quot; value=&quot;5&quot;/&gt;&lt;property id=&quot;20300&quot; value=&quot;Slide 33 - &amp;quot;Thank you! Questions?&amp;quot;&quot;/&gt;&lt;property id=&quot;20307&quot; value=&quot;437&quot;/&gt;&lt;/object&gt;&lt;/object&gt;&lt;object type=&quot;8&quot; unique_id=&quot;10056&quot;&gt;&lt;/object&gt;&lt;/object&gt;&lt;/database&gt;"/>
  <p:tag name="SECTOMILLISECCONVERTED" val="1"/>
</p:tagLst>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17073</TotalTime>
  <Words>658</Words>
  <Application>Microsoft Office PowerPoint</Application>
  <PresentationFormat>Widescreen</PresentationFormat>
  <Paragraphs>90</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ＭＳ Ｐゴシック</vt:lpstr>
      <vt:lpstr>Arial</vt:lpstr>
      <vt:lpstr>Calibri</vt:lpstr>
      <vt:lpstr>Calibri Light</vt:lpstr>
      <vt:lpstr>Wingdings</vt:lpstr>
      <vt:lpstr>Metropolitan</vt:lpstr>
      <vt:lpstr>Rank Persistence: Assessing the Temporal Performance of Real-World Person Re-Identification</vt:lpstr>
      <vt:lpstr>Person Re-Id: The Problem</vt:lpstr>
      <vt:lpstr>Person Re-Id: Vision Conferences vs. The Real World</vt:lpstr>
      <vt:lpstr>Performance Evaluation</vt:lpstr>
      <vt:lpstr>Introducing Rank Persistence</vt:lpstr>
      <vt:lpstr>Dataset and Algorithm</vt:lpstr>
      <vt:lpstr>Rank Persistence: One Probe, One Re-appearance</vt:lpstr>
      <vt:lpstr>Rank Persistence: One Probe, Multiple Re-appearances</vt:lpstr>
      <vt:lpstr>The Rank Persistence Curve: Multiple Probes, Multiple Re-appearances</vt:lpstr>
      <vt:lpstr>Using RPC to Compare Algorithms</vt:lpstr>
      <vt:lpstr>Discussion and future experiments</vt:lpstr>
      <vt:lpstr>Thanks to many people…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People in Camera Networks</dc:title>
  <dc:creator>Srikrishna</dc:creator>
  <cp:lastModifiedBy>Srikrishna Karanam</cp:lastModifiedBy>
  <cp:revision>1385</cp:revision>
  <cp:lastPrinted>2014-11-11T16:33:50Z</cp:lastPrinted>
  <dcterms:created xsi:type="dcterms:W3CDTF">2013-03-11T23:59:28Z</dcterms:created>
  <dcterms:modified xsi:type="dcterms:W3CDTF">2017-09-04T04:49:15Z</dcterms:modified>
</cp:coreProperties>
</file>